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517" r:id="rId3"/>
    <p:sldId id="666" r:id="rId4"/>
    <p:sldId id="259" r:id="rId5"/>
    <p:sldId id="664" r:id="rId6"/>
    <p:sldId id="665" r:id="rId7"/>
    <p:sldId id="297" r:id="rId8"/>
    <p:sldId id="658" r:id="rId9"/>
    <p:sldId id="661" r:id="rId10"/>
    <p:sldId id="773" r:id="rId11"/>
    <p:sldId id="667" r:id="rId12"/>
    <p:sldId id="774" r:id="rId13"/>
    <p:sldId id="668" r:id="rId14"/>
    <p:sldId id="775" r:id="rId15"/>
    <p:sldId id="66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auvergnerhonealpes.fr/369-vos-deplacements-avec-oura.ht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uvergnerhonealpes.fr/369-vos-deplacements-avec-oura.ht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E2556-1B92-476B-9934-F9A3E19AD61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6647DEF-FAF3-4A7B-ACA6-31345199FAD1}">
      <dgm:prSet/>
      <dgm:spPr/>
      <dgm:t>
        <a:bodyPr/>
        <a:lstStyle/>
        <a:p>
          <a:r>
            <a:rPr lang="fr-FR" b="1" dirty="0"/>
            <a:t>Oura.com</a:t>
          </a:r>
          <a:br>
            <a:rPr lang="fr-FR" b="1" dirty="0"/>
          </a:br>
          <a:endParaRPr lang="fr-FR" b="1" dirty="0"/>
        </a:p>
        <a:p>
          <a:r>
            <a:rPr lang="fr-FR" b="1" dirty="0"/>
            <a:t>La carte de transport</a:t>
          </a:r>
        </a:p>
        <a:p>
          <a:r>
            <a:rPr lang="fr-FR" dirty="0"/>
            <a:t>Un calculateur d’itinéraires régional et des services multiples</a:t>
          </a:r>
          <a:endParaRPr lang="en-US" dirty="0"/>
        </a:p>
      </dgm:t>
    </dgm:pt>
    <dgm:pt modelId="{2C2308BD-F767-4A01-A991-954825BB411D}" type="parTrans" cxnId="{628CFFD6-3BDD-4386-8FBD-0C7FAC280B3B}">
      <dgm:prSet/>
      <dgm:spPr/>
      <dgm:t>
        <a:bodyPr/>
        <a:lstStyle/>
        <a:p>
          <a:endParaRPr lang="en-US"/>
        </a:p>
      </dgm:t>
    </dgm:pt>
    <dgm:pt modelId="{359EA339-EE0A-4B03-9357-5AB08EB7A5DA}" type="sibTrans" cxnId="{628CFFD6-3BDD-4386-8FBD-0C7FAC280B3B}">
      <dgm:prSet/>
      <dgm:spPr/>
      <dgm:t>
        <a:bodyPr/>
        <a:lstStyle/>
        <a:p>
          <a:endParaRPr lang="en-US"/>
        </a:p>
      </dgm:t>
    </dgm:pt>
    <dgm:pt modelId="{B9A0C5E3-7E95-4723-A385-ABC38FD8210C}">
      <dgm:prSet/>
      <dgm:spPr/>
      <dgm:t>
        <a:bodyPr/>
        <a:lstStyle/>
        <a:p>
          <a:r>
            <a:rPr lang="fr-FR"/>
            <a:t>Oùra est une carte de transport permettant de voyager sur les réseaux partenaires. C’est aussi un ensemble de service pour vous accompagner dans votre mobilité en Auvergne-Rhône-Alpes. </a:t>
          </a:r>
          <a:endParaRPr lang="en-US"/>
        </a:p>
      </dgm:t>
    </dgm:pt>
    <dgm:pt modelId="{3132CEFF-B624-45C6-BD2B-DE1973628EA6}" type="parTrans" cxnId="{7F01D433-5C66-4639-94BD-8E4B475E34F9}">
      <dgm:prSet/>
      <dgm:spPr/>
      <dgm:t>
        <a:bodyPr/>
        <a:lstStyle/>
        <a:p>
          <a:endParaRPr lang="en-US"/>
        </a:p>
      </dgm:t>
    </dgm:pt>
    <dgm:pt modelId="{9DDB2BC3-76F9-4AFB-B9C3-F2FD20775944}" type="sibTrans" cxnId="{7F01D433-5C66-4639-94BD-8E4B475E34F9}">
      <dgm:prSet/>
      <dgm:spPr/>
      <dgm:t>
        <a:bodyPr/>
        <a:lstStyle/>
        <a:p>
          <a:endParaRPr lang="en-US"/>
        </a:p>
      </dgm:t>
    </dgm:pt>
    <dgm:pt modelId="{B7DA0388-E8A1-401B-99FE-2BAC0F69FDB9}">
      <dgm:prSet/>
      <dgm:spPr/>
      <dgm:t>
        <a:bodyPr/>
        <a:lstStyle/>
        <a:p>
          <a:r>
            <a:rPr lang="fr-FR" u="sng" dirty="0">
              <a:hlinkClick xmlns:r="http://schemas.openxmlformats.org/officeDocument/2006/relationships" r:id="rId1"/>
            </a:rPr>
            <a:t>Vos déplacements avec </a:t>
          </a:r>
          <a:r>
            <a:rPr lang="fr-FR" u="sng" dirty="0" err="1">
              <a:hlinkClick xmlns:r="http://schemas.openxmlformats.org/officeDocument/2006/relationships" r:id="rId1"/>
            </a:rPr>
            <a:t>Oùra</a:t>
          </a:r>
          <a:r>
            <a:rPr lang="fr-FR" u="sng" dirty="0">
              <a:hlinkClick xmlns:r="http://schemas.openxmlformats.org/officeDocument/2006/relationships" r:id="rId1"/>
            </a:rPr>
            <a:t> - www.auvergnerhonealpes.fr</a:t>
          </a:r>
          <a:r>
            <a:rPr lang="fr-FR" dirty="0"/>
            <a:t> </a:t>
          </a:r>
          <a:endParaRPr lang="en-US" dirty="0"/>
        </a:p>
      </dgm:t>
    </dgm:pt>
    <dgm:pt modelId="{1837B607-5A18-4AA9-B132-2B50BA8861FD}" type="parTrans" cxnId="{FC5E3601-90B1-4F9E-A320-8FDAF36FB277}">
      <dgm:prSet/>
      <dgm:spPr/>
      <dgm:t>
        <a:bodyPr/>
        <a:lstStyle/>
        <a:p>
          <a:endParaRPr lang="en-US"/>
        </a:p>
      </dgm:t>
    </dgm:pt>
    <dgm:pt modelId="{C0E0272A-3058-4219-947E-50771D10345E}" type="sibTrans" cxnId="{FC5E3601-90B1-4F9E-A320-8FDAF36FB277}">
      <dgm:prSet/>
      <dgm:spPr/>
      <dgm:t>
        <a:bodyPr/>
        <a:lstStyle/>
        <a:p>
          <a:endParaRPr lang="en-US"/>
        </a:p>
      </dgm:t>
    </dgm:pt>
    <dgm:pt modelId="{54795F02-6A67-449B-A1D0-57BD9DC8D155}" type="pres">
      <dgm:prSet presAssocID="{C2EE2556-1B92-476B-9934-F9A3E19AD615}" presName="vert0" presStyleCnt="0">
        <dgm:presLayoutVars>
          <dgm:dir/>
          <dgm:animOne val="branch"/>
          <dgm:animLvl val="lvl"/>
        </dgm:presLayoutVars>
      </dgm:prSet>
      <dgm:spPr/>
    </dgm:pt>
    <dgm:pt modelId="{994CD1B6-45CF-4A9F-9023-120410DD5083}" type="pres">
      <dgm:prSet presAssocID="{E6647DEF-FAF3-4A7B-ACA6-31345199FAD1}" presName="thickLine" presStyleLbl="alignNode1" presStyleIdx="0" presStyleCnt="3"/>
      <dgm:spPr/>
    </dgm:pt>
    <dgm:pt modelId="{C8434D30-AB13-419E-9CD4-64296043E5E8}" type="pres">
      <dgm:prSet presAssocID="{E6647DEF-FAF3-4A7B-ACA6-31345199FAD1}" presName="horz1" presStyleCnt="0"/>
      <dgm:spPr/>
    </dgm:pt>
    <dgm:pt modelId="{4A1DC160-8E81-4295-B740-F3580C8C5D06}" type="pres">
      <dgm:prSet presAssocID="{E6647DEF-FAF3-4A7B-ACA6-31345199FAD1}" presName="tx1" presStyleLbl="revTx" presStyleIdx="0" presStyleCnt="3"/>
      <dgm:spPr/>
    </dgm:pt>
    <dgm:pt modelId="{279868EE-4183-4815-AE32-75C5E180DA8A}" type="pres">
      <dgm:prSet presAssocID="{E6647DEF-FAF3-4A7B-ACA6-31345199FAD1}" presName="vert1" presStyleCnt="0"/>
      <dgm:spPr/>
    </dgm:pt>
    <dgm:pt modelId="{B303B0EC-FA9C-4FC3-8CF9-847D55B07C77}" type="pres">
      <dgm:prSet presAssocID="{B9A0C5E3-7E95-4723-A385-ABC38FD8210C}" presName="thickLine" presStyleLbl="alignNode1" presStyleIdx="1" presStyleCnt="3"/>
      <dgm:spPr/>
    </dgm:pt>
    <dgm:pt modelId="{11465FD8-42D9-4C98-B89E-4379B738ABF6}" type="pres">
      <dgm:prSet presAssocID="{B9A0C5E3-7E95-4723-A385-ABC38FD8210C}" presName="horz1" presStyleCnt="0"/>
      <dgm:spPr/>
    </dgm:pt>
    <dgm:pt modelId="{02F0AEC4-440A-412A-B731-548D92FD2ED8}" type="pres">
      <dgm:prSet presAssocID="{B9A0C5E3-7E95-4723-A385-ABC38FD8210C}" presName="tx1" presStyleLbl="revTx" presStyleIdx="1" presStyleCnt="3"/>
      <dgm:spPr/>
    </dgm:pt>
    <dgm:pt modelId="{0F0D3501-F1CB-40E3-BE8F-36C7EC24F1B7}" type="pres">
      <dgm:prSet presAssocID="{B9A0C5E3-7E95-4723-A385-ABC38FD8210C}" presName="vert1" presStyleCnt="0"/>
      <dgm:spPr/>
    </dgm:pt>
    <dgm:pt modelId="{C821A027-E00A-4F40-9D2C-0798C7C21D61}" type="pres">
      <dgm:prSet presAssocID="{B7DA0388-E8A1-401B-99FE-2BAC0F69FDB9}" presName="thickLine" presStyleLbl="alignNode1" presStyleIdx="2" presStyleCnt="3"/>
      <dgm:spPr/>
    </dgm:pt>
    <dgm:pt modelId="{658C4D8A-532D-4C71-BCA1-8C89B7BE4390}" type="pres">
      <dgm:prSet presAssocID="{B7DA0388-E8A1-401B-99FE-2BAC0F69FDB9}" presName="horz1" presStyleCnt="0"/>
      <dgm:spPr/>
    </dgm:pt>
    <dgm:pt modelId="{E30F1F5E-646A-44CB-B35E-8873343C8512}" type="pres">
      <dgm:prSet presAssocID="{B7DA0388-E8A1-401B-99FE-2BAC0F69FDB9}" presName="tx1" presStyleLbl="revTx" presStyleIdx="2" presStyleCnt="3"/>
      <dgm:spPr/>
    </dgm:pt>
    <dgm:pt modelId="{511424A1-D906-4C1A-BC35-3A1444B7CACE}" type="pres">
      <dgm:prSet presAssocID="{B7DA0388-E8A1-401B-99FE-2BAC0F69FDB9}" presName="vert1" presStyleCnt="0"/>
      <dgm:spPr/>
    </dgm:pt>
  </dgm:ptLst>
  <dgm:cxnLst>
    <dgm:cxn modelId="{FC5E3601-90B1-4F9E-A320-8FDAF36FB277}" srcId="{C2EE2556-1B92-476B-9934-F9A3E19AD615}" destId="{B7DA0388-E8A1-401B-99FE-2BAC0F69FDB9}" srcOrd="2" destOrd="0" parTransId="{1837B607-5A18-4AA9-B132-2B50BA8861FD}" sibTransId="{C0E0272A-3058-4219-947E-50771D10345E}"/>
    <dgm:cxn modelId="{6B580810-0FF5-4E36-8FE3-C931AFFF10DE}" type="presOf" srcId="{E6647DEF-FAF3-4A7B-ACA6-31345199FAD1}" destId="{4A1DC160-8E81-4295-B740-F3580C8C5D06}" srcOrd="0" destOrd="0" presId="urn:microsoft.com/office/officeart/2008/layout/LinedList"/>
    <dgm:cxn modelId="{9CB56126-7839-44BE-A44B-1E76BDD9AE18}" type="presOf" srcId="{C2EE2556-1B92-476B-9934-F9A3E19AD615}" destId="{54795F02-6A67-449B-A1D0-57BD9DC8D155}" srcOrd="0" destOrd="0" presId="urn:microsoft.com/office/officeart/2008/layout/LinedList"/>
    <dgm:cxn modelId="{7F01D433-5C66-4639-94BD-8E4B475E34F9}" srcId="{C2EE2556-1B92-476B-9934-F9A3E19AD615}" destId="{B9A0C5E3-7E95-4723-A385-ABC38FD8210C}" srcOrd="1" destOrd="0" parTransId="{3132CEFF-B624-45C6-BD2B-DE1973628EA6}" sibTransId="{9DDB2BC3-76F9-4AFB-B9C3-F2FD20775944}"/>
    <dgm:cxn modelId="{219C1CC9-309B-4BFA-BBFC-264E299B9BED}" type="presOf" srcId="{B7DA0388-E8A1-401B-99FE-2BAC0F69FDB9}" destId="{E30F1F5E-646A-44CB-B35E-8873343C8512}" srcOrd="0" destOrd="0" presId="urn:microsoft.com/office/officeart/2008/layout/LinedList"/>
    <dgm:cxn modelId="{628CFFD6-3BDD-4386-8FBD-0C7FAC280B3B}" srcId="{C2EE2556-1B92-476B-9934-F9A3E19AD615}" destId="{E6647DEF-FAF3-4A7B-ACA6-31345199FAD1}" srcOrd="0" destOrd="0" parTransId="{2C2308BD-F767-4A01-A991-954825BB411D}" sibTransId="{359EA339-EE0A-4B03-9357-5AB08EB7A5DA}"/>
    <dgm:cxn modelId="{C75149F1-0750-492F-8B8A-E8F2DFFA3B96}" type="presOf" srcId="{B9A0C5E3-7E95-4723-A385-ABC38FD8210C}" destId="{02F0AEC4-440A-412A-B731-548D92FD2ED8}" srcOrd="0" destOrd="0" presId="urn:microsoft.com/office/officeart/2008/layout/LinedList"/>
    <dgm:cxn modelId="{3EE59B21-C407-4FE9-BCD9-C25CEE479D2D}" type="presParOf" srcId="{54795F02-6A67-449B-A1D0-57BD9DC8D155}" destId="{994CD1B6-45CF-4A9F-9023-120410DD5083}" srcOrd="0" destOrd="0" presId="urn:microsoft.com/office/officeart/2008/layout/LinedList"/>
    <dgm:cxn modelId="{07BCF29E-4017-4E90-8721-A16156CDA38E}" type="presParOf" srcId="{54795F02-6A67-449B-A1D0-57BD9DC8D155}" destId="{C8434D30-AB13-419E-9CD4-64296043E5E8}" srcOrd="1" destOrd="0" presId="urn:microsoft.com/office/officeart/2008/layout/LinedList"/>
    <dgm:cxn modelId="{0FF67E2F-257F-4A7A-B455-21AB954171C7}" type="presParOf" srcId="{C8434D30-AB13-419E-9CD4-64296043E5E8}" destId="{4A1DC160-8E81-4295-B740-F3580C8C5D06}" srcOrd="0" destOrd="0" presId="urn:microsoft.com/office/officeart/2008/layout/LinedList"/>
    <dgm:cxn modelId="{9FC3C493-A5EC-4E05-9C08-69A4279DCDAF}" type="presParOf" srcId="{C8434D30-AB13-419E-9CD4-64296043E5E8}" destId="{279868EE-4183-4815-AE32-75C5E180DA8A}" srcOrd="1" destOrd="0" presId="urn:microsoft.com/office/officeart/2008/layout/LinedList"/>
    <dgm:cxn modelId="{55314F44-C846-43F8-9EFA-FD480987C03B}" type="presParOf" srcId="{54795F02-6A67-449B-A1D0-57BD9DC8D155}" destId="{B303B0EC-FA9C-4FC3-8CF9-847D55B07C77}" srcOrd="2" destOrd="0" presId="urn:microsoft.com/office/officeart/2008/layout/LinedList"/>
    <dgm:cxn modelId="{D03B5E7E-4424-45E2-977C-7756D615C1A9}" type="presParOf" srcId="{54795F02-6A67-449B-A1D0-57BD9DC8D155}" destId="{11465FD8-42D9-4C98-B89E-4379B738ABF6}" srcOrd="3" destOrd="0" presId="urn:microsoft.com/office/officeart/2008/layout/LinedList"/>
    <dgm:cxn modelId="{BAED1CEC-62A5-492F-97E6-A674EA4A3BCA}" type="presParOf" srcId="{11465FD8-42D9-4C98-B89E-4379B738ABF6}" destId="{02F0AEC4-440A-412A-B731-548D92FD2ED8}" srcOrd="0" destOrd="0" presId="urn:microsoft.com/office/officeart/2008/layout/LinedList"/>
    <dgm:cxn modelId="{0036FD1E-B40C-414D-86AA-25BFEAC4543D}" type="presParOf" srcId="{11465FD8-42D9-4C98-B89E-4379B738ABF6}" destId="{0F0D3501-F1CB-40E3-BE8F-36C7EC24F1B7}" srcOrd="1" destOrd="0" presId="urn:microsoft.com/office/officeart/2008/layout/LinedList"/>
    <dgm:cxn modelId="{EF448ED8-FCDA-43BB-AE27-479ADB0EF1BF}" type="presParOf" srcId="{54795F02-6A67-449B-A1D0-57BD9DC8D155}" destId="{C821A027-E00A-4F40-9D2C-0798C7C21D61}" srcOrd="4" destOrd="0" presId="urn:microsoft.com/office/officeart/2008/layout/LinedList"/>
    <dgm:cxn modelId="{176E5D60-0566-4F30-9B75-8BCDFE126612}" type="presParOf" srcId="{54795F02-6A67-449B-A1D0-57BD9DC8D155}" destId="{658C4D8A-532D-4C71-BCA1-8C89B7BE4390}" srcOrd="5" destOrd="0" presId="urn:microsoft.com/office/officeart/2008/layout/LinedList"/>
    <dgm:cxn modelId="{E0428D8E-ECB5-4097-8133-28D3C61BDD5E}" type="presParOf" srcId="{658C4D8A-532D-4C71-BCA1-8C89B7BE4390}" destId="{E30F1F5E-646A-44CB-B35E-8873343C8512}" srcOrd="0" destOrd="0" presId="urn:microsoft.com/office/officeart/2008/layout/LinedList"/>
    <dgm:cxn modelId="{E9CD8521-F3B6-4968-807D-788EB4F2FC30}" type="presParOf" srcId="{658C4D8A-532D-4C71-BCA1-8C89B7BE4390}" destId="{511424A1-D906-4C1A-BC35-3A1444B7CA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B2331-78E9-4F39-B079-30C4709EE74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70E712A-C655-4124-AD29-66580EDBDF5E}">
      <dgm:prSet/>
      <dgm:spPr/>
      <dgm:t>
        <a:bodyPr/>
        <a:lstStyle/>
        <a:p>
          <a:r>
            <a:rPr lang="fr-FR" b="1" dirty="0"/>
            <a:t>Un site internet et une application </a:t>
          </a:r>
          <a:r>
            <a:rPr lang="fr-FR" dirty="0"/>
            <a:t>de covoiturage pour les trajets du quotidien, à disposition de tous gratuitement (pas de frais de commission )</a:t>
          </a:r>
          <a:endParaRPr lang="en-US" dirty="0"/>
        </a:p>
      </dgm:t>
    </dgm:pt>
    <dgm:pt modelId="{9779A914-2888-419A-858C-58D308F50604}" type="parTrans" cxnId="{04BEE01C-280D-4F6F-831E-772E62B09AD0}">
      <dgm:prSet/>
      <dgm:spPr/>
      <dgm:t>
        <a:bodyPr/>
        <a:lstStyle/>
        <a:p>
          <a:endParaRPr lang="en-US"/>
        </a:p>
      </dgm:t>
    </dgm:pt>
    <dgm:pt modelId="{E9AF09E0-2026-429A-861F-B2828B0603BF}" type="sibTrans" cxnId="{04BEE01C-280D-4F6F-831E-772E62B09AD0}">
      <dgm:prSet/>
      <dgm:spPr/>
      <dgm:t>
        <a:bodyPr/>
        <a:lstStyle/>
        <a:p>
          <a:endParaRPr lang="en-US"/>
        </a:p>
      </dgm:t>
    </dgm:pt>
    <dgm:pt modelId="{6519E207-AD8F-4867-ADC9-F236128EF5F3}">
      <dgm:prSet/>
      <dgm:spPr/>
      <dgm:t>
        <a:bodyPr/>
        <a:lstStyle/>
        <a:p>
          <a:r>
            <a:rPr lang="fr-FR" b="1" dirty="0"/>
            <a:t>Une application </a:t>
          </a:r>
          <a:r>
            <a:rPr lang="fr-FR" dirty="0"/>
            <a:t>qui permet du covoiturage en temps réel (disponible sur IOS et </a:t>
          </a:r>
          <a:r>
            <a:rPr lang="fr-FR" dirty="0" err="1"/>
            <a:t>Androïd</a:t>
          </a:r>
          <a:r>
            <a:rPr lang="fr-FR" dirty="0"/>
            <a:t>)</a:t>
          </a:r>
          <a:endParaRPr lang="en-US" dirty="0"/>
        </a:p>
      </dgm:t>
    </dgm:pt>
    <dgm:pt modelId="{1376FFBE-3CF8-4413-924D-06DA49869189}" type="parTrans" cxnId="{7AF266E8-630E-4575-B6AC-CADDC0F386BD}">
      <dgm:prSet/>
      <dgm:spPr/>
      <dgm:t>
        <a:bodyPr/>
        <a:lstStyle/>
        <a:p>
          <a:endParaRPr lang="en-US"/>
        </a:p>
      </dgm:t>
    </dgm:pt>
    <dgm:pt modelId="{F2620DB5-39DF-413E-B75F-F0D2206A49B7}" type="sibTrans" cxnId="{7AF266E8-630E-4575-B6AC-CADDC0F386BD}">
      <dgm:prSet/>
      <dgm:spPr/>
      <dgm:t>
        <a:bodyPr/>
        <a:lstStyle/>
        <a:p>
          <a:endParaRPr lang="en-US"/>
        </a:p>
      </dgm:t>
    </dgm:pt>
    <dgm:pt modelId="{9B60448A-2D52-437D-8426-9B4AC150D02B}">
      <dgm:prSet/>
      <dgm:spPr/>
      <dgm:t>
        <a:bodyPr/>
        <a:lstStyle/>
        <a:p>
          <a:r>
            <a:rPr lang="fr-FR" b="1"/>
            <a:t>La possibilité d’obtenir un justificatif de ses trajets de covoiturage </a:t>
          </a:r>
          <a:r>
            <a:rPr lang="fr-FR"/>
            <a:t>(preuve de covoiturage possible par géolocalisation)</a:t>
          </a:r>
          <a:endParaRPr lang="en-US"/>
        </a:p>
      </dgm:t>
    </dgm:pt>
    <dgm:pt modelId="{07373A54-371B-4329-9C50-653C4A4E1011}" type="parTrans" cxnId="{6B36333F-BFD3-44FC-B94C-33C9DFFF4C46}">
      <dgm:prSet/>
      <dgm:spPr/>
      <dgm:t>
        <a:bodyPr/>
        <a:lstStyle/>
        <a:p>
          <a:endParaRPr lang="en-US"/>
        </a:p>
      </dgm:t>
    </dgm:pt>
    <dgm:pt modelId="{13936DA2-87FD-4B42-8F22-B5D7B3929E64}" type="sibTrans" cxnId="{6B36333F-BFD3-44FC-B94C-33C9DFFF4C46}">
      <dgm:prSet/>
      <dgm:spPr/>
      <dgm:t>
        <a:bodyPr/>
        <a:lstStyle/>
        <a:p>
          <a:endParaRPr lang="en-US"/>
        </a:p>
      </dgm:t>
    </dgm:pt>
    <dgm:pt modelId="{BEB57482-9DE8-4320-B216-00B8404C4FF0}">
      <dgm:prSet/>
      <dgm:spPr/>
      <dgm:t>
        <a:bodyPr/>
        <a:lstStyle/>
        <a:p>
          <a:r>
            <a:rPr lang="fr-FR" b="1"/>
            <a:t>La possibilité de payer en ligne </a:t>
          </a:r>
          <a:r>
            <a:rPr lang="fr-FR"/>
            <a:t>(via un porte-monnaie électronique)</a:t>
          </a:r>
          <a:endParaRPr lang="en-US"/>
        </a:p>
      </dgm:t>
    </dgm:pt>
    <dgm:pt modelId="{0FC0AF08-106F-49F9-8849-763228FE5065}" type="parTrans" cxnId="{83CF5A8C-9600-4C44-ACAA-976628276FB3}">
      <dgm:prSet/>
      <dgm:spPr/>
      <dgm:t>
        <a:bodyPr/>
        <a:lstStyle/>
        <a:p>
          <a:endParaRPr lang="en-US"/>
        </a:p>
      </dgm:t>
    </dgm:pt>
    <dgm:pt modelId="{DBA3DE33-8B15-4B75-8E43-884F4C660498}" type="sibTrans" cxnId="{83CF5A8C-9600-4C44-ACAA-976628276FB3}">
      <dgm:prSet/>
      <dgm:spPr/>
      <dgm:t>
        <a:bodyPr/>
        <a:lstStyle/>
        <a:p>
          <a:endParaRPr lang="en-US"/>
        </a:p>
      </dgm:t>
    </dgm:pt>
    <dgm:pt modelId="{7C54C28A-2B0C-49C2-B10C-D058998A8ED4}">
      <dgm:prSet/>
      <dgm:spPr/>
      <dgm:t>
        <a:bodyPr/>
        <a:lstStyle/>
        <a:p>
          <a:r>
            <a:rPr lang="fr-FR" b="1"/>
            <a:t>Un programme de fidélité</a:t>
          </a:r>
          <a:r>
            <a:rPr lang="fr-FR"/>
            <a:t> (des bons cadeaux à gagner)</a:t>
          </a:r>
          <a:endParaRPr lang="en-US"/>
        </a:p>
      </dgm:t>
    </dgm:pt>
    <dgm:pt modelId="{C0EC4B67-496E-429D-B2BD-1C94576599F1}" type="parTrans" cxnId="{B1E6F678-DE99-458D-97A5-83FA7E344A56}">
      <dgm:prSet/>
      <dgm:spPr/>
      <dgm:t>
        <a:bodyPr/>
        <a:lstStyle/>
        <a:p>
          <a:endParaRPr lang="en-US"/>
        </a:p>
      </dgm:t>
    </dgm:pt>
    <dgm:pt modelId="{702976E8-B57E-48C9-9877-14A0D021C67D}" type="sibTrans" cxnId="{B1E6F678-DE99-458D-97A5-83FA7E344A56}">
      <dgm:prSet/>
      <dgm:spPr/>
      <dgm:t>
        <a:bodyPr/>
        <a:lstStyle/>
        <a:p>
          <a:endParaRPr lang="en-US"/>
        </a:p>
      </dgm:t>
    </dgm:pt>
    <dgm:pt modelId="{DAEDDB90-C40D-43D1-A9B7-AC965AD86867}" type="pres">
      <dgm:prSet presAssocID="{634B2331-78E9-4F39-B079-30C4709EE74F}" presName="linear" presStyleCnt="0">
        <dgm:presLayoutVars>
          <dgm:animLvl val="lvl"/>
          <dgm:resizeHandles val="exact"/>
        </dgm:presLayoutVars>
      </dgm:prSet>
      <dgm:spPr/>
    </dgm:pt>
    <dgm:pt modelId="{C68386C0-8864-4F66-A50A-67DB19CCABC6}" type="pres">
      <dgm:prSet presAssocID="{C70E712A-C655-4124-AD29-66580EDBDF5E}" presName="parentText" presStyleLbl="node1" presStyleIdx="0" presStyleCnt="5">
        <dgm:presLayoutVars>
          <dgm:chMax val="0"/>
          <dgm:bulletEnabled val="1"/>
        </dgm:presLayoutVars>
      </dgm:prSet>
      <dgm:spPr/>
    </dgm:pt>
    <dgm:pt modelId="{83D09049-AF9D-48F7-930E-3D34250FD6D3}" type="pres">
      <dgm:prSet presAssocID="{E9AF09E0-2026-429A-861F-B2828B0603BF}" presName="spacer" presStyleCnt="0"/>
      <dgm:spPr/>
    </dgm:pt>
    <dgm:pt modelId="{5234445E-CA60-4355-BFC9-8165EF3B0FB4}" type="pres">
      <dgm:prSet presAssocID="{6519E207-AD8F-4867-ADC9-F236128EF5F3}" presName="parentText" presStyleLbl="node1" presStyleIdx="1" presStyleCnt="5">
        <dgm:presLayoutVars>
          <dgm:chMax val="0"/>
          <dgm:bulletEnabled val="1"/>
        </dgm:presLayoutVars>
      </dgm:prSet>
      <dgm:spPr/>
    </dgm:pt>
    <dgm:pt modelId="{B0E07A08-C396-4790-B89E-F3EE29167DB4}" type="pres">
      <dgm:prSet presAssocID="{F2620DB5-39DF-413E-B75F-F0D2206A49B7}" presName="spacer" presStyleCnt="0"/>
      <dgm:spPr/>
    </dgm:pt>
    <dgm:pt modelId="{55C84916-8596-428F-BEF1-775BBD332075}" type="pres">
      <dgm:prSet presAssocID="{9B60448A-2D52-437D-8426-9B4AC150D02B}" presName="parentText" presStyleLbl="node1" presStyleIdx="2" presStyleCnt="5">
        <dgm:presLayoutVars>
          <dgm:chMax val="0"/>
          <dgm:bulletEnabled val="1"/>
        </dgm:presLayoutVars>
      </dgm:prSet>
      <dgm:spPr/>
    </dgm:pt>
    <dgm:pt modelId="{7055B3A0-99EC-49EC-88A6-DA4292BBB33D}" type="pres">
      <dgm:prSet presAssocID="{13936DA2-87FD-4B42-8F22-B5D7B3929E64}" presName="spacer" presStyleCnt="0"/>
      <dgm:spPr/>
    </dgm:pt>
    <dgm:pt modelId="{DDE260E0-B4D1-436D-B2DA-5BFD9DA43289}" type="pres">
      <dgm:prSet presAssocID="{BEB57482-9DE8-4320-B216-00B8404C4FF0}" presName="parentText" presStyleLbl="node1" presStyleIdx="3" presStyleCnt="5">
        <dgm:presLayoutVars>
          <dgm:chMax val="0"/>
          <dgm:bulletEnabled val="1"/>
        </dgm:presLayoutVars>
      </dgm:prSet>
      <dgm:spPr/>
    </dgm:pt>
    <dgm:pt modelId="{D342E52B-AC14-4E48-A24F-85A833025E57}" type="pres">
      <dgm:prSet presAssocID="{DBA3DE33-8B15-4B75-8E43-884F4C660498}" presName="spacer" presStyleCnt="0"/>
      <dgm:spPr/>
    </dgm:pt>
    <dgm:pt modelId="{277409A5-BD11-4E07-8286-67518CC6F9C7}" type="pres">
      <dgm:prSet presAssocID="{7C54C28A-2B0C-49C2-B10C-D058998A8ED4}" presName="parentText" presStyleLbl="node1" presStyleIdx="4" presStyleCnt="5">
        <dgm:presLayoutVars>
          <dgm:chMax val="0"/>
          <dgm:bulletEnabled val="1"/>
        </dgm:presLayoutVars>
      </dgm:prSet>
      <dgm:spPr/>
    </dgm:pt>
  </dgm:ptLst>
  <dgm:cxnLst>
    <dgm:cxn modelId="{04BEE01C-280D-4F6F-831E-772E62B09AD0}" srcId="{634B2331-78E9-4F39-B079-30C4709EE74F}" destId="{C70E712A-C655-4124-AD29-66580EDBDF5E}" srcOrd="0" destOrd="0" parTransId="{9779A914-2888-419A-858C-58D308F50604}" sibTransId="{E9AF09E0-2026-429A-861F-B2828B0603BF}"/>
    <dgm:cxn modelId="{C3CED73B-7D57-4A72-B96B-B183DEAB62D3}" type="presOf" srcId="{634B2331-78E9-4F39-B079-30C4709EE74F}" destId="{DAEDDB90-C40D-43D1-A9B7-AC965AD86867}" srcOrd="0" destOrd="0" presId="urn:microsoft.com/office/officeart/2005/8/layout/vList2"/>
    <dgm:cxn modelId="{6B36333F-BFD3-44FC-B94C-33C9DFFF4C46}" srcId="{634B2331-78E9-4F39-B079-30C4709EE74F}" destId="{9B60448A-2D52-437D-8426-9B4AC150D02B}" srcOrd="2" destOrd="0" parTransId="{07373A54-371B-4329-9C50-653C4A4E1011}" sibTransId="{13936DA2-87FD-4B42-8F22-B5D7B3929E64}"/>
    <dgm:cxn modelId="{1BC18E72-8B24-491E-AFE7-8ADE6A4B4401}" type="presOf" srcId="{9B60448A-2D52-437D-8426-9B4AC150D02B}" destId="{55C84916-8596-428F-BEF1-775BBD332075}" srcOrd="0" destOrd="0" presId="urn:microsoft.com/office/officeart/2005/8/layout/vList2"/>
    <dgm:cxn modelId="{B1E6F678-DE99-458D-97A5-83FA7E344A56}" srcId="{634B2331-78E9-4F39-B079-30C4709EE74F}" destId="{7C54C28A-2B0C-49C2-B10C-D058998A8ED4}" srcOrd="4" destOrd="0" parTransId="{C0EC4B67-496E-429D-B2BD-1C94576599F1}" sibTransId="{702976E8-B57E-48C9-9877-14A0D021C67D}"/>
    <dgm:cxn modelId="{D7C0157D-6A1E-49E5-A210-A2033EE21C38}" type="presOf" srcId="{6519E207-AD8F-4867-ADC9-F236128EF5F3}" destId="{5234445E-CA60-4355-BFC9-8165EF3B0FB4}" srcOrd="0" destOrd="0" presId="urn:microsoft.com/office/officeart/2005/8/layout/vList2"/>
    <dgm:cxn modelId="{83CF5A8C-9600-4C44-ACAA-976628276FB3}" srcId="{634B2331-78E9-4F39-B079-30C4709EE74F}" destId="{BEB57482-9DE8-4320-B216-00B8404C4FF0}" srcOrd="3" destOrd="0" parTransId="{0FC0AF08-106F-49F9-8849-763228FE5065}" sibTransId="{DBA3DE33-8B15-4B75-8E43-884F4C660498}"/>
    <dgm:cxn modelId="{4E266A96-9D4D-4AF1-8502-19759E9E6211}" type="presOf" srcId="{BEB57482-9DE8-4320-B216-00B8404C4FF0}" destId="{DDE260E0-B4D1-436D-B2DA-5BFD9DA43289}" srcOrd="0" destOrd="0" presId="urn:microsoft.com/office/officeart/2005/8/layout/vList2"/>
    <dgm:cxn modelId="{B1BED3A2-2F77-4D4E-84CC-C839660BA8E7}" type="presOf" srcId="{C70E712A-C655-4124-AD29-66580EDBDF5E}" destId="{C68386C0-8864-4F66-A50A-67DB19CCABC6}" srcOrd="0" destOrd="0" presId="urn:microsoft.com/office/officeart/2005/8/layout/vList2"/>
    <dgm:cxn modelId="{FE4D49B3-DAE0-4FA0-9589-6BC9F14D3968}" type="presOf" srcId="{7C54C28A-2B0C-49C2-B10C-D058998A8ED4}" destId="{277409A5-BD11-4E07-8286-67518CC6F9C7}" srcOrd="0" destOrd="0" presId="urn:microsoft.com/office/officeart/2005/8/layout/vList2"/>
    <dgm:cxn modelId="{7AF266E8-630E-4575-B6AC-CADDC0F386BD}" srcId="{634B2331-78E9-4F39-B079-30C4709EE74F}" destId="{6519E207-AD8F-4867-ADC9-F236128EF5F3}" srcOrd="1" destOrd="0" parTransId="{1376FFBE-3CF8-4413-924D-06DA49869189}" sibTransId="{F2620DB5-39DF-413E-B75F-F0D2206A49B7}"/>
    <dgm:cxn modelId="{CA4F40AD-F892-416A-9AF8-C13DE2219FD7}" type="presParOf" srcId="{DAEDDB90-C40D-43D1-A9B7-AC965AD86867}" destId="{C68386C0-8864-4F66-A50A-67DB19CCABC6}" srcOrd="0" destOrd="0" presId="urn:microsoft.com/office/officeart/2005/8/layout/vList2"/>
    <dgm:cxn modelId="{07D8294E-190D-4BDA-87D5-9C8CE3B71820}" type="presParOf" srcId="{DAEDDB90-C40D-43D1-A9B7-AC965AD86867}" destId="{83D09049-AF9D-48F7-930E-3D34250FD6D3}" srcOrd="1" destOrd="0" presId="urn:microsoft.com/office/officeart/2005/8/layout/vList2"/>
    <dgm:cxn modelId="{65FE0C20-8374-40AB-A408-FB0FFF2C8D1E}" type="presParOf" srcId="{DAEDDB90-C40D-43D1-A9B7-AC965AD86867}" destId="{5234445E-CA60-4355-BFC9-8165EF3B0FB4}" srcOrd="2" destOrd="0" presId="urn:microsoft.com/office/officeart/2005/8/layout/vList2"/>
    <dgm:cxn modelId="{8A2FA4EE-C4A0-4BE1-B417-5BBF3B120FE0}" type="presParOf" srcId="{DAEDDB90-C40D-43D1-A9B7-AC965AD86867}" destId="{B0E07A08-C396-4790-B89E-F3EE29167DB4}" srcOrd="3" destOrd="0" presId="urn:microsoft.com/office/officeart/2005/8/layout/vList2"/>
    <dgm:cxn modelId="{A72C5622-3BB2-4B5E-987E-0B449E567992}" type="presParOf" srcId="{DAEDDB90-C40D-43D1-A9B7-AC965AD86867}" destId="{55C84916-8596-428F-BEF1-775BBD332075}" srcOrd="4" destOrd="0" presId="urn:microsoft.com/office/officeart/2005/8/layout/vList2"/>
    <dgm:cxn modelId="{0AD2FAC3-DAAD-4F55-98A1-2CBF7D2EB467}" type="presParOf" srcId="{DAEDDB90-C40D-43D1-A9B7-AC965AD86867}" destId="{7055B3A0-99EC-49EC-88A6-DA4292BBB33D}" srcOrd="5" destOrd="0" presId="urn:microsoft.com/office/officeart/2005/8/layout/vList2"/>
    <dgm:cxn modelId="{39EDC05E-50B2-40F6-A7C4-7B031874C584}" type="presParOf" srcId="{DAEDDB90-C40D-43D1-A9B7-AC965AD86867}" destId="{DDE260E0-B4D1-436D-B2DA-5BFD9DA43289}" srcOrd="6" destOrd="0" presId="urn:microsoft.com/office/officeart/2005/8/layout/vList2"/>
    <dgm:cxn modelId="{9CA6A150-E79F-4C6C-920C-CB8128C86900}" type="presParOf" srcId="{DAEDDB90-C40D-43D1-A9B7-AC965AD86867}" destId="{D342E52B-AC14-4E48-A24F-85A833025E57}" srcOrd="7" destOrd="0" presId="urn:microsoft.com/office/officeart/2005/8/layout/vList2"/>
    <dgm:cxn modelId="{904ADE6F-2E18-4D12-982E-2F9B8128A5DF}" type="presParOf" srcId="{DAEDDB90-C40D-43D1-A9B7-AC965AD86867}" destId="{277409A5-BD11-4E07-8286-67518CC6F9C7}"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CD1B6-45CF-4A9F-9023-120410DD508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DC160-8E81-4295-B740-F3580C8C5D0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b="1" kern="1200" dirty="0"/>
            <a:t>Oura.com</a:t>
          </a:r>
          <a:br>
            <a:rPr lang="fr-FR" sz="2100" b="1" kern="1200" dirty="0"/>
          </a:br>
          <a:endParaRPr lang="fr-FR" sz="2100" b="1" kern="1200" dirty="0"/>
        </a:p>
        <a:p>
          <a:pPr marL="0" lvl="0" indent="0" algn="l" defTabSz="933450">
            <a:lnSpc>
              <a:spcPct val="90000"/>
            </a:lnSpc>
            <a:spcBef>
              <a:spcPct val="0"/>
            </a:spcBef>
            <a:spcAft>
              <a:spcPct val="35000"/>
            </a:spcAft>
            <a:buNone/>
          </a:pPr>
          <a:r>
            <a:rPr lang="fr-FR" sz="2100" b="1" kern="1200" dirty="0"/>
            <a:t>La carte de transport</a:t>
          </a:r>
        </a:p>
        <a:p>
          <a:pPr marL="0" lvl="0" indent="0" algn="l" defTabSz="933450">
            <a:lnSpc>
              <a:spcPct val="90000"/>
            </a:lnSpc>
            <a:spcBef>
              <a:spcPct val="0"/>
            </a:spcBef>
            <a:spcAft>
              <a:spcPct val="35000"/>
            </a:spcAft>
            <a:buNone/>
          </a:pPr>
          <a:r>
            <a:rPr lang="fr-FR" sz="2100" kern="1200" dirty="0"/>
            <a:t>Un calculateur d’itinéraires régional et des services multiples</a:t>
          </a:r>
          <a:endParaRPr lang="en-US" sz="2100" kern="1200" dirty="0"/>
        </a:p>
      </dsp:txBody>
      <dsp:txXfrm>
        <a:off x="0" y="2703"/>
        <a:ext cx="6900512" cy="1843578"/>
      </dsp:txXfrm>
    </dsp:sp>
    <dsp:sp modelId="{B303B0EC-FA9C-4FC3-8CF9-847D55B07C77}">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0AEC4-440A-412A-B731-548D92FD2ED8}">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Oùra est une carte de transport permettant de voyager sur les réseaux partenaires. C’est aussi un ensemble de service pour vous accompagner dans votre mobilité en Auvergne-Rhône-Alpes. </a:t>
          </a:r>
          <a:endParaRPr lang="en-US" sz="2100" kern="1200"/>
        </a:p>
      </dsp:txBody>
      <dsp:txXfrm>
        <a:off x="0" y="1846281"/>
        <a:ext cx="6900512" cy="1843578"/>
      </dsp:txXfrm>
    </dsp:sp>
    <dsp:sp modelId="{C821A027-E00A-4F40-9D2C-0798C7C21D61}">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F1F5E-646A-44CB-B35E-8873343C851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u="sng" kern="1200" dirty="0">
              <a:hlinkClick xmlns:r="http://schemas.openxmlformats.org/officeDocument/2006/relationships" r:id="rId1"/>
            </a:rPr>
            <a:t>Vos déplacements avec </a:t>
          </a:r>
          <a:r>
            <a:rPr lang="fr-FR" sz="2100" u="sng" kern="1200" dirty="0" err="1">
              <a:hlinkClick xmlns:r="http://schemas.openxmlformats.org/officeDocument/2006/relationships" r:id="rId1"/>
            </a:rPr>
            <a:t>Oùra</a:t>
          </a:r>
          <a:r>
            <a:rPr lang="fr-FR" sz="2100" u="sng" kern="1200" dirty="0">
              <a:hlinkClick xmlns:r="http://schemas.openxmlformats.org/officeDocument/2006/relationships" r:id="rId1"/>
            </a:rPr>
            <a:t> - www.auvergnerhonealpes.fr</a:t>
          </a:r>
          <a:r>
            <a:rPr lang="fr-FR" sz="2100" kern="1200" dirty="0"/>
            <a:t> </a:t>
          </a:r>
          <a:endParaRPr lang="en-US" sz="2100" kern="1200" dirty="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386C0-8864-4F66-A50A-67DB19CCABC6}">
      <dsp:nvSpPr>
        <dsp:cNvPr id="0" name=""/>
        <dsp:cNvSpPr/>
      </dsp:nvSpPr>
      <dsp:spPr>
        <a:xfrm>
          <a:off x="0" y="5494"/>
          <a:ext cx="6666833" cy="10448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dirty="0"/>
            <a:t>Un site internet et une application </a:t>
          </a:r>
          <a:r>
            <a:rPr lang="fr-FR" sz="1900" kern="1200" dirty="0"/>
            <a:t>de covoiturage pour les trajets du quotidien, à disposition de tous gratuitement (pas de frais de commission )</a:t>
          </a:r>
          <a:endParaRPr lang="en-US" sz="1900" kern="1200" dirty="0"/>
        </a:p>
      </dsp:txBody>
      <dsp:txXfrm>
        <a:off x="51003" y="56497"/>
        <a:ext cx="6564827" cy="942803"/>
      </dsp:txXfrm>
    </dsp:sp>
    <dsp:sp modelId="{5234445E-CA60-4355-BFC9-8165EF3B0FB4}">
      <dsp:nvSpPr>
        <dsp:cNvPr id="0" name=""/>
        <dsp:cNvSpPr/>
      </dsp:nvSpPr>
      <dsp:spPr>
        <a:xfrm>
          <a:off x="0" y="1105024"/>
          <a:ext cx="6666833" cy="1044809"/>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dirty="0"/>
            <a:t>Une application </a:t>
          </a:r>
          <a:r>
            <a:rPr lang="fr-FR" sz="1900" kern="1200" dirty="0"/>
            <a:t>qui permet du covoiturage en temps réel (disponible sur IOS et </a:t>
          </a:r>
          <a:r>
            <a:rPr lang="fr-FR" sz="1900" kern="1200" dirty="0" err="1"/>
            <a:t>Androïd</a:t>
          </a:r>
          <a:r>
            <a:rPr lang="fr-FR" sz="1900" kern="1200" dirty="0"/>
            <a:t>)</a:t>
          </a:r>
          <a:endParaRPr lang="en-US" sz="1900" kern="1200" dirty="0"/>
        </a:p>
      </dsp:txBody>
      <dsp:txXfrm>
        <a:off x="51003" y="1156027"/>
        <a:ext cx="6564827" cy="942803"/>
      </dsp:txXfrm>
    </dsp:sp>
    <dsp:sp modelId="{55C84916-8596-428F-BEF1-775BBD332075}">
      <dsp:nvSpPr>
        <dsp:cNvPr id="0" name=""/>
        <dsp:cNvSpPr/>
      </dsp:nvSpPr>
      <dsp:spPr>
        <a:xfrm>
          <a:off x="0" y="2204555"/>
          <a:ext cx="6666833" cy="104480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La possibilité d’obtenir un justificatif de ses trajets de covoiturage </a:t>
          </a:r>
          <a:r>
            <a:rPr lang="fr-FR" sz="1900" kern="1200"/>
            <a:t>(preuve de covoiturage possible par géolocalisation)</a:t>
          </a:r>
          <a:endParaRPr lang="en-US" sz="1900" kern="1200"/>
        </a:p>
      </dsp:txBody>
      <dsp:txXfrm>
        <a:off x="51003" y="2255558"/>
        <a:ext cx="6564827" cy="942803"/>
      </dsp:txXfrm>
    </dsp:sp>
    <dsp:sp modelId="{DDE260E0-B4D1-436D-B2DA-5BFD9DA43289}">
      <dsp:nvSpPr>
        <dsp:cNvPr id="0" name=""/>
        <dsp:cNvSpPr/>
      </dsp:nvSpPr>
      <dsp:spPr>
        <a:xfrm>
          <a:off x="0" y="3304085"/>
          <a:ext cx="6666833" cy="1044809"/>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La possibilité de payer en ligne </a:t>
          </a:r>
          <a:r>
            <a:rPr lang="fr-FR" sz="1900" kern="1200"/>
            <a:t>(via un porte-monnaie électronique)</a:t>
          </a:r>
          <a:endParaRPr lang="en-US" sz="1900" kern="1200"/>
        </a:p>
      </dsp:txBody>
      <dsp:txXfrm>
        <a:off x="51003" y="3355088"/>
        <a:ext cx="6564827" cy="942803"/>
      </dsp:txXfrm>
    </dsp:sp>
    <dsp:sp modelId="{277409A5-BD11-4E07-8286-67518CC6F9C7}">
      <dsp:nvSpPr>
        <dsp:cNvPr id="0" name=""/>
        <dsp:cNvSpPr/>
      </dsp:nvSpPr>
      <dsp:spPr>
        <a:xfrm>
          <a:off x="0" y="4403614"/>
          <a:ext cx="6666833" cy="10448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Un programme de fidélité</a:t>
          </a:r>
          <a:r>
            <a:rPr lang="fr-FR" sz="1900" kern="1200"/>
            <a:t> (des bons cadeaux à gagner)</a:t>
          </a:r>
          <a:endParaRPr lang="en-US" sz="1900" kern="1200"/>
        </a:p>
      </dsp:txBody>
      <dsp:txXfrm>
        <a:off x="51003" y="4454617"/>
        <a:ext cx="6564827" cy="9428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5D05F-EA11-4238-B5F5-751A814265B2}" type="datetimeFigureOut">
              <a:rPr lang="fr-FR" smtClean="0"/>
              <a:t>20/01/2022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5A519-65B7-4DC1-9EB4-DE4EF5DCC664}" type="slidenum">
              <a:rPr lang="fr-FR" smtClean="0"/>
              <a:t>‹N°›</a:t>
            </a:fld>
            <a:endParaRPr lang="fr-FR"/>
          </a:p>
        </p:txBody>
      </p:sp>
    </p:spTree>
    <p:extLst>
      <p:ext uri="{BB962C8B-B14F-4D97-AF65-F5344CB8AC3E}">
        <p14:creationId xmlns:p14="http://schemas.microsoft.com/office/powerpoint/2010/main" val="254423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561975" y="877888"/>
            <a:ext cx="7807325" cy="4392612"/>
          </a:xfrm>
          <a:ln/>
        </p:spPr>
      </p:sp>
      <p:sp>
        <p:nvSpPr>
          <p:cNvPr id="38915"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50" indent="-286750">
              <a:defRPr>
                <a:solidFill>
                  <a:schemeClr val="tx1"/>
                </a:solidFill>
                <a:latin typeface="Arial" panose="020B0604020202020204" pitchFamily="34" charset="0"/>
              </a:defRPr>
            </a:lvl2pPr>
            <a:lvl3pPr marL="1147001" indent="-229400">
              <a:defRPr>
                <a:solidFill>
                  <a:schemeClr val="tx1"/>
                </a:solidFill>
                <a:latin typeface="Arial" panose="020B0604020202020204" pitchFamily="34" charset="0"/>
              </a:defRPr>
            </a:lvl3pPr>
            <a:lvl4pPr marL="1605801" indent="-229400">
              <a:defRPr>
                <a:solidFill>
                  <a:schemeClr val="tx1"/>
                </a:solidFill>
                <a:latin typeface="Arial" panose="020B0604020202020204" pitchFamily="34" charset="0"/>
              </a:defRPr>
            </a:lvl4pPr>
            <a:lvl5pPr marL="2064601" indent="-229400">
              <a:defRPr>
                <a:solidFill>
                  <a:schemeClr val="tx1"/>
                </a:solidFill>
                <a:latin typeface="Arial" panose="020B0604020202020204" pitchFamily="34" charset="0"/>
              </a:defRPr>
            </a:lvl5pPr>
            <a:lvl6pPr marL="2523401" indent="-229400" eaLnBrk="0" fontAlgn="base" hangingPunct="0">
              <a:spcBef>
                <a:spcPct val="0"/>
              </a:spcBef>
              <a:spcAft>
                <a:spcPct val="0"/>
              </a:spcAft>
              <a:defRPr>
                <a:solidFill>
                  <a:schemeClr val="tx1"/>
                </a:solidFill>
                <a:latin typeface="Arial" panose="020B0604020202020204" pitchFamily="34" charset="0"/>
              </a:defRPr>
            </a:lvl6pPr>
            <a:lvl7pPr marL="2982201" indent="-229400" eaLnBrk="0" fontAlgn="base" hangingPunct="0">
              <a:spcBef>
                <a:spcPct val="0"/>
              </a:spcBef>
              <a:spcAft>
                <a:spcPct val="0"/>
              </a:spcAft>
              <a:defRPr>
                <a:solidFill>
                  <a:schemeClr val="tx1"/>
                </a:solidFill>
                <a:latin typeface="Arial" panose="020B0604020202020204" pitchFamily="34" charset="0"/>
              </a:defRPr>
            </a:lvl7pPr>
            <a:lvl8pPr marL="3441002" indent="-229400" eaLnBrk="0" fontAlgn="base" hangingPunct="0">
              <a:spcBef>
                <a:spcPct val="0"/>
              </a:spcBef>
              <a:spcAft>
                <a:spcPct val="0"/>
              </a:spcAft>
              <a:defRPr>
                <a:solidFill>
                  <a:schemeClr val="tx1"/>
                </a:solidFill>
                <a:latin typeface="Arial" panose="020B0604020202020204" pitchFamily="34" charset="0"/>
              </a:defRPr>
            </a:lvl8pPr>
            <a:lvl9pPr marL="3899802" indent="-229400" eaLnBrk="0" fontAlgn="base" hangingPunct="0">
              <a:spcBef>
                <a:spcPct val="0"/>
              </a:spcBef>
              <a:spcAft>
                <a:spcPct val="0"/>
              </a:spcAft>
              <a:defRPr>
                <a:solidFill>
                  <a:schemeClr val="tx1"/>
                </a:solidFill>
                <a:latin typeface="Arial" panose="020B0604020202020204" pitchFamily="34" charset="0"/>
              </a:defRPr>
            </a:lvl9pPr>
          </a:lstStyle>
          <a:p>
            <a:fld id="{4C79D6A5-CC4D-4624-B2FD-58831918BA2C}" type="slidenum">
              <a:rPr lang="fr-FR" altLang="fr-FR" smtClean="0"/>
              <a:pPr/>
              <a:t>7</a:t>
            </a:fld>
            <a:endParaRPr lang="fr-FR" altLang="fr-FR"/>
          </a:p>
        </p:txBody>
      </p:sp>
    </p:spTree>
    <p:extLst>
      <p:ext uri="{BB962C8B-B14F-4D97-AF65-F5344CB8AC3E}">
        <p14:creationId xmlns:p14="http://schemas.microsoft.com/office/powerpoint/2010/main" val="61288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561975" y="877888"/>
            <a:ext cx="7807325" cy="4392612"/>
          </a:xfrm>
          <a:ln/>
        </p:spPr>
      </p:sp>
      <p:sp>
        <p:nvSpPr>
          <p:cNvPr id="38915"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550" indent="-286750">
              <a:defRPr>
                <a:solidFill>
                  <a:schemeClr val="tx1"/>
                </a:solidFill>
                <a:latin typeface="Arial" panose="020B0604020202020204" pitchFamily="34" charset="0"/>
              </a:defRPr>
            </a:lvl2pPr>
            <a:lvl3pPr marL="1147001" indent="-229400">
              <a:defRPr>
                <a:solidFill>
                  <a:schemeClr val="tx1"/>
                </a:solidFill>
                <a:latin typeface="Arial" panose="020B0604020202020204" pitchFamily="34" charset="0"/>
              </a:defRPr>
            </a:lvl3pPr>
            <a:lvl4pPr marL="1605801" indent="-229400">
              <a:defRPr>
                <a:solidFill>
                  <a:schemeClr val="tx1"/>
                </a:solidFill>
                <a:latin typeface="Arial" panose="020B0604020202020204" pitchFamily="34" charset="0"/>
              </a:defRPr>
            </a:lvl4pPr>
            <a:lvl5pPr marL="2064601" indent="-229400">
              <a:defRPr>
                <a:solidFill>
                  <a:schemeClr val="tx1"/>
                </a:solidFill>
                <a:latin typeface="Arial" panose="020B0604020202020204" pitchFamily="34" charset="0"/>
              </a:defRPr>
            </a:lvl5pPr>
            <a:lvl6pPr marL="2523401" indent="-229400" eaLnBrk="0" fontAlgn="base" hangingPunct="0">
              <a:spcBef>
                <a:spcPct val="0"/>
              </a:spcBef>
              <a:spcAft>
                <a:spcPct val="0"/>
              </a:spcAft>
              <a:defRPr>
                <a:solidFill>
                  <a:schemeClr val="tx1"/>
                </a:solidFill>
                <a:latin typeface="Arial" panose="020B0604020202020204" pitchFamily="34" charset="0"/>
              </a:defRPr>
            </a:lvl6pPr>
            <a:lvl7pPr marL="2982201" indent="-229400" eaLnBrk="0" fontAlgn="base" hangingPunct="0">
              <a:spcBef>
                <a:spcPct val="0"/>
              </a:spcBef>
              <a:spcAft>
                <a:spcPct val="0"/>
              </a:spcAft>
              <a:defRPr>
                <a:solidFill>
                  <a:schemeClr val="tx1"/>
                </a:solidFill>
                <a:latin typeface="Arial" panose="020B0604020202020204" pitchFamily="34" charset="0"/>
              </a:defRPr>
            </a:lvl7pPr>
            <a:lvl8pPr marL="3441002" indent="-229400" eaLnBrk="0" fontAlgn="base" hangingPunct="0">
              <a:spcBef>
                <a:spcPct val="0"/>
              </a:spcBef>
              <a:spcAft>
                <a:spcPct val="0"/>
              </a:spcAft>
              <a:defRPr>
                <a:solidFill>
                  <a:schemeClr val="tx1"/>
                </a:solidFill>
                <a:latin typeface="Arial" panose="020B0604020202020204" pitchFamily="34" charset="0"/>
              </a:defRPr>
            </a:lvl8pPr>
            <a:lvl9pPr marL="3899802" indent="-229400" eaLnBrk="0" fontAlgn="base" hangingPunct="0">
              <a:spcBef>
                <a:spcPct val="0"/>
              </a:spcBef>
              <a:spcAft>
                <a:spcPct val="0"/>
              </a:spcAft>
              <a:defRPr>
                <a:solidFill>
                  <a:schemeClr val="tx1"/>
                </a:solidFill>
                <a:latin typeface="Arial" panose="020B0604020202020204" pitchFamily="34" charset="0"/>
              </a:defRPr>
            </a:lvl9pPr>
          </a:lstStyle>
          <a:p>
            <a:fld id="{4C79D6A5-CC4D-4624-B2FD-58831918BA2C}" type="slidenum">
              <a:rPr lang="fr-FR" altLang="fr-FR" smtClean="0"/>
              <a:pPr/>
              <a:t>8</a:t>
            </a:fld>
            <a:endParaRPr lang="fr-FR" altLang="fr-FR"/>
          </a:p>
        </p:txBody>
      </p:sp>
    </p:spTree>
    <p:extLst>
      <p:ext uri="{BB962C8B-B14F-4D97-AF65-F5344CB8AC3E}">
        <p14:creationId xmlns:p14="http://schemas.microsoft.com/office/powerpoint/2010/main" val="425403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04229-D24C-4C43-8A0B-7C945A6973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5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3D627-312B-444E-BA8C-26AF994F548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09EED9-7F55-4CC1-B20A-C678B22F9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D1D0CB-B26B-4C00-AF1D-2DCDD86462A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F8728E3-FA2B-459C-95A1-B6A5B6A342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2EA059-F1C3-4B03-926F-BC3280F449C3}"/>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412023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E48D4-4D7D-4C93-9E47-E4C9100032D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35DF3A-FD88-4061-8F3A-296DA2E2E68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616655-B8F3-4988-84AD-92DD612F2A5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031677A-C2FC-4888-B74E-38926406D8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DA2BA3-957B-4B1E-A659-5E564BB4E84C}"/>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270897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CA52E1-5638-45C4-B03B-AFB8DF8F8D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89F3D5-1533-4A64-86FA-306EC44A18E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000C01-C401-41E6-8CBC-25607CE819E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722CE8A-15CE-4916-97B6-CBE66F2104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7CCC1B-2145-4CFC-9916-B1E8E118D4A8}"/>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332446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7535866" y="6423027"/>
            <a:ext cx="4416425"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C1CEDFA-4CC3-4EF5-8BD5-2F0904572102}" type="slidenum">
              <a:rPr lang="fr-FR" altLang="fr-FR" sz="563" smtClean="0">
                <a:solidFill>
                  <a:srgbClr val="0390CE"/>
                </a:solidFill>
              </a:rPr>
              <a:pPr algn="r" eaLnBrk="1" hangingPunct="1">
                <a:defRPr/>
              </a:pPr>
              <a:t>‹N°›</a:t>
            </a:fld>
            <a:endParaRPr lang="fr-FR" altLang="fr-FR" sz="563">
              <a:solidFill>
                <a:srgbClr val="0390CE"/>
              </a:solidFill>
            </a:endParaRPr>
          </a:p>
        </p:txBody>
      </p:sp>
      <p:sp>
        <p:nvSpPr>
          <p:cNvPr id="5" name="Espace réservé du texte 4"/>
          <p:cNvSpPr>
            <a:spLocks noGrp="1"/>
          </p:cNvSpPr>
          <p:nvPr>
            <p:ph type="body" sz="quarter" idx="11"/>
          </p:nvPr>
        </p:nvSpPr>
        <p:spPr>
          <a:xfrm>
            <a:off x="926402" y="2566800"/>
            <a:ext cx="11025889" cy="1845698"/>
          </a:xfrm>
          <a:prstGeom prst="rect">
            <a:avLst/>
          </a:prstGeom>
        </p:spPr>
        <p:txBody>
          <a:bodyPr wrap="square" lIns="46800" tIns="46800" rIns="46800">
            <a:spAutoFit/>
          </a:bodyPr>
          <a:lstStyle>
            <a:lvl1pPr marL="192881" indent="-192881">
              <a:buFont typeface="Webdings" panose="05030102010509060703" pitchFamily="18" charset="2"/>
              <a:buChar char=""/>
              <a:defRPr>
                <a:solidFill>
                  <a:srgbClr val="0390CE"/>
                </a:solidFill>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Titre 2">
            <a:extLst>
              <a:ext uri="{FF2B5EF4-FFF2-40B4-BE49-F238E27FC236}">
                <a16:creationId xmlns:a16="http://schemas.microsoft.com/office/drawing/2014/main" id="{7E75D77B-7084-4C9A-826A-4F8FD5464A15}"/>
              </a:ext>
            </a:extLst>
          </p:cNvPr>
          <p:cNvSpPr>
            <a:spLocks noGrp="1"/>
          </p:cNvSpPr>
          <p:nvPr>
            <p:ph type="title" hasCustomPrompt="1"/>
          </p:nvPr>
        </p:nvSpPr>
        <p:spPr>
          <a:xfrm>
            <a:off x="912000" y="1483200"/>
            <a:ext cx="10972800" cy="1144800"/>
          </a:xfrm>
          <a:prstGeom prst="rect">
            <a:avLst/>
          </a:prstGeom>
        </p:spPr>
        <p:txBody>
          <a:bodyPr lIns="0" tIns="0" rIns="0" bIns="0"/>
          <a:lstStyle>
            <a:lvl1pPr marL="0" marR="0" indent="0" algn="l" defTabSz="342900" rtl="0" eaLnBrk="1" fontAlgn="base" latinLnBrk="0" hangingPunct="0">
              <a:lnSpc>
                <a:spcPct val="90000"/>
              </a:lnSpc>
              <a:spcBef>
                <a:spcPct val="0"/>
              </a:spcBef>
              <a:spcAft>
                <a:spcPct val="0"/>
              </a:spcAft>
              <a:buClrTx/>
              <a:buSzTx/>
              <a:buFontTx/>
              <a:buNone/>
              <a:tabLst/>
              <a:defRPr sz="1800"/>
            </a:lvl1pPr>
          </a:lstStyle>
          <a:p>
            <a:pPr marL="0" marR="0" lvl="0" indent="0" algn="l" defTabSz="342900" rtl="0" eaLnBrk="1" fontAlgn="base" latinLnBrk="0" hangingPunct="0">
              <a:lnSpc>
                <a:spcPct val="90000"/>
              </a:lnSpc>
              <a:spcBef>
                <a:spcPct val="0"/>
              </a:spcBef>
              <a:spcAft>
                <a:spcPct val="0"/>
              </a:spcAft>
              <a:buClrTx/>
              <a:buSzTx/>
              <a:buFontTx/>
              <a:buNone/>
              <a:tabLst/>
              <a:defRPr/>
            </a:pPr>
            <a:r>
              <a:rPr kumimoji="0" lang="fr-FR" altLang="fr-FR" sz="2700" b="1" i="0" u="none" strike="noStrike" kern="0" cap="none" spc="0" normalizeH="0" baseline="0" noProof="0" dirty="0">
                <a:ln>
                  <a:noFill/>
                </a:ln>
                <a:solidFill>
                  <a:srgbClr val="0390CE"/>
                </a:solidFill>
                <a:effectLst/>
                <a:uLnTx/>
                <a:uFillTx/>
                <a:latin typeface="Arial" charset="0"/>
                <a:ea typeface="Arial" charset="0"/>
                <a:cs typeface="Arial" charset="0"/>
                <a:sym typeface="Arial Narrow" charset="0"/>
              </a:rPr>
              <a:t>TITRE</a:t>
            </a:r>
            <a:br>
              <a:rPr kumimoji="0" lang="fr-FR" altLang="fr-FR" sz="2100" b="1" i="0" u="none" strike="noStrike" kern="0" cap="none" spc="0" normalizeH="0" baseline="0" noProof="0" dirty="0">
                <a:ln>
                  <a:noFill/>
                </a:ln>
                <a:solidFill>
                  <a:srgbClr val="404040"/>
                </a:solidFill>
                <a:effectLst/>
                <a:uLnTx/>
                <a:uFillTx/>
                <a:latin typeface="Arial" charset="0"/>
                <a:ea typeface="Arial" charset="0"/>
                <a:cs typeface="Arial" charset="0"/>
                <a:sym typeface="Arial Narrow" charset="0"/>
              </a:rPr>
            </a:br>
            <a:r>
              <a:rPr kumimoji="0" lang="fr-FR" altLang="fr-FR" sz="1800" b="0" i="0" u="none" strike="noStrike" kern="0" cap="none" spc="0" normalizeH="0" baseline="0" noProof="0" dirty="0">
                <a:ln>
                  <a:noFill/>
                </a:ln>
                <a:solidFill>
                  <a:srgbClr val="878A94"/>
                </a:solidFill>
                <a:effectLst/>
                <a:uLnTx/>
                <a:uFillTx/>
                <a:latin typeface="Arial" charset="0"/>
                <a:ea typeface="Arial" charset="0"/>
                <a:cs typeface="Arial" charset="0"/>
                <a:sym typeface="Arial Narrow" charset="0"/>
              </a:rPr>
              <a:t>SOUS-TITRE</a:t>
            </a:r>
            <a:endParaRPr kumimoji="0" lang="fr-FR" altLang="fr-FR" sz="1350" b="0" i="0" u="none" strike="noStrike" kern="0" cap="none" spc="0" normalizeH="0" baseline="0" noProof="0" dirty="0">
              <a:ln>
                <a:noFill/>
              </a:ln>
              <a:solidFill>
                <a:srgbClr val="878A94"/>
              </a:solidFill>
              <a:effectLst/>
              <a:uLnTx/>
              <a:uFillTx/>
              <a:latin typeface="Arial" charset="0"/>
              <a:ea typeface="Arial" charset="0"/>
              <a:cs typeface="Arial" charset="0"/>
              <a:sym typeface="Calibri" charset="0"/>
            </a:endParaRPr>
          </a:p>
        </p:txBody>
      </p:sp>
    </p:spTree>
    <p:extLst>
      <p:ext uri="{BB962C8B-B14F-4D97-AF65-F5344CB8AC3E}">
        <p14:creationId xmlns:p14="http://schemas.microsoft.com/office/powerpoint/2010/main" val="222981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5" name="Rectangle 2"/>
          <p:cNvSpPr>
            <a:spLocks/>
          </p:cNvSpPr>
          <p:nvPr userDrawn="1"/>
        </p:nvSpPr>
        <p:spPr bwMode="auto">
          <a:xfrm>
            <a:off x="-79077" y="0"/>
            <a:ext cx="12319760" cy="6957392"/>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a:endParaRPr lang="fr-FR" altLang="fr-FR" sz="180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6360" y="764704"/>
            <a:ext cx="3864430" cy="3591812"/>
          </a:xfrm>
          <a:prstGeom prst="rect">
            <a:avLst/>
          </a:prstGeom>
        </p:spPr>
      </p:pic>
    </p:spTree>
    <p:extLst>
      <p:ext uri="{BB962C8B-B14F-4D97-AF65-F5344CB8AC3E}">
        <p14:creationId xmlns:p14="http://schemas.microsoft.com/office/powerpoint/2010/main" val="186609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B97E0-A5BE-43CA-8230-41BF81DC76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A5A813-384C-45CB-A24C-86961FF453D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9EB860-6788-47C6-8810-B299493D7BF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628D24E-497C-4429-9354-6A24E45940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AC3AD-4817-44FC-821A-FAEFF8E88245}"/>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377173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F9B9F-5ED8-4475-8C6C-FC5686F9C4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F6D660-8B0E-4B6F-BB3D-1A3E19E84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F050F0-8224-4508-ABDF-123FBA7A7E3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BDA6AF8-AB3D-4E08-BC1C-96B27C24CE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EFE350-2F15-4553-8151-67E23E10C75F}"/>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390057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01FE-272D-4097-9E98-F4A565F05F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4812A1-4559-4273-BA87-D6897C2D1A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804EAB-5DAE-4282-BD43-0C9E2FF316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CE3C173-E9BD-4859-B1DE-829269566B6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6618C0A8-0421-48BF-893B-1BB5F628A4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F94C1D-87D2-4727-8448-753C381185BF}"/>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331507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A8AEE-83C8-4A4C-B8AE-E603AAABD4F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AE53312-0AC0-4EC4-9EC7-D38641209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BF01CB0-00AD-4E5E-942F-AA29FABED9B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387909D-2A94-4DCD-B79A-2AD89FC67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9A8417-187C-4586-BF8D-CFC2CED3CC9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2CC1057-115E-4081-8157-79BFF1AAD84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292FCDD0-E794-465F-ACE6-08A38A7E137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3A6F3B-B023-47C4-A0BB-413B61FAB94E}"/>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146385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BF2B9-3079-446C-9BDD-A08B69F0A0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57FD7D-5A3E-42DF-B5FC-423E441237E2}"/>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1366CA7-6BCD-49F5-8988-F74DE76A42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133A12-0809-431C-9BD4-09B917754299}"/>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27623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1B525E-8024-43A1-A67E-B2855797905D}"/>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06459487-45B7-4F5C-A625-6C3693161B4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E6615B-1C62-4DBB-8F05-EB5299A86009}"/>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90777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8DAAB-D099-41D1-BDF5-A35629413F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5E5D4E2-1A0B-4227-8FA5-8B6292BF6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611FAB-1FBB-439D-841D-C3EBC8AFB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84804D-FA04-4D07-B788-80BABE01BCA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A04D1B9-7B90-44E8-9824-F403418628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6C0900-C99A-4FF3-8603-AB4E1B6DEBEC}"/>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45517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73829-E62D-4F83-B282-8A48AA5122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60A92D6-96D9-4084-AFFA-FBFD391AF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1DA31F0-E984-44B8-BD04-8FF9CDAF5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E523CE-21C5-48F1-A27C-2A64A54DA8E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8F695C6D-FB43-41C5-B44A-DDBB87F9DE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371B20-5117-4692-8390-28E9770FFE8D}"/>
              </a:ext>
            </a:extLst>
          </p:cNvPr>
          <p:cNvSpPr>
            <a:spLocks noGrp="1"/>
          </p:cNvSpPr>
          <p:nvPr>
            <p:ph type="sldNum" sz="quarter" idx="12"/>
          </p:nvPr>
        </p:nvSpPr>
        <p:spPr/>
        <p:txBody>
          <a:bodyPr/>
          <a:lstStyle/>
          <a:p>
            <a:fld id="{0B8C26CE-D4CE-430E-8547-09864B0FA6F8}" type="slidenum">
              <a:rPr lang="fr-FR" smtClean="0"/>
              <a:t>‹N°›</a:t>
            </a:fld>
            <a:endParaRPr lang="fr-FR"/>
          </a:p>
        </p:txBody>
      </p:sp>
    </p:spTree>
    <p:extLst>
      <p:ext uri="{BB962C8B-B14F-4D97-AF65-F5344CB8AC3E}">
        <p14:creationId xmlns:p14="http://schemas.microsoft.com/office/powerpoint/2010/main" val="349877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E52CDD-F8A9-4203-9F66-072F143E4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EE0E84-5369-4597-A772-869375F67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AC7A1F-96CC-4ED1-921D-EDF685C7D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8FFD96D4-3666-4686-A1F5-7AB6A3F05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232440B-0598-48E3-8183-C40969188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C26CE-D4CE-430E-8547-09864B0FA6F8}" type="slidenum">
              <a:rPr lang="fr-FR" smtClean="0"/>
              <a:t>‹N°›</a:t>
            </a:fld>
            <a:endParaRPr lang="fr-FR"/>
          </a:p>
        </p:txBody>
      </p:sp>
    </p:spTree>
    <p:extLst>
      <p:ext uri="{BB962C8B-B14F-4D97-AF65-F5344CB8AC3E}">
        <p14:creationId xmlns:p14="http://schemas.microsoft.com/office/powerpoint/2010/main" val="36947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2sgD7tZ6NCs" TargetMode="External"/><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hyperlink" Target="https://www.youtube.com/watch?v=Lox8Xdfwcjw"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a.lebrun@nouvelle-donne-formation.org" TargetMode="External"/><Relationship Id="rId3" Type="http://schemas.openxmlformats.org/officeDocument/2006/relationships/image" Target="../media/image8.png"/><Relationship Id="rId7" Type="http://schemas.openxmlformats.org/officeDocument/2006/relationships/hyperlink" Target="mailto:mobilemplopi03@orange.f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caroline.lusie01@gmail.com" TargetMode="External"/><Relationship Id="rId11" Type="http://schemas.openxmlformats.org/officeDocument/2006/relationships/hyperlink" Target="mailto:mobilit&#233;0726@hotmail.fr" TargetMode="External"/><Relationship Id="rId5" Type="http://schemas.openxmlformats.org/officeDocument/2006/relationships/hyperlink" Target="mailto:direction.freta@freta.fr" TargetMode="External"/><Relationship Id="rId10" Type="http://schemas.openxmlformats.org/officeDocument/2006/relationships/hyperlink" Target="mailto:Jbabin-directionadjointe@cefora.org" TargetMode="External"/><Relationship Id="rId4" Type="http://schemas.openxmlformats.org/officeDocument/2006/relationships/image" Target="../media/image9.png"/><Relationship Id="rId9" Type="http://schemas.openxmlformats.org/officeDocument/2006/relationships/hyperlink" Target="mailto:direction@groupe-tremplin.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p.polonais@aurore.asso.fr" TargetMode="External"/><Relationship Id="rId3" Type="http://schemas.openxmlformats.org/officeDocument/2006/relationships/image" Target="../media/image8.png"/><Relationship Id="rId7" Type="http://schemas.openxmlformats.org/officeDocument/2006/relationships/hyperlink" Target="mailto:savaricpierre@gmail.com" TargetMode="External"/><Relationship Id="rId12" Type="http://schemas.openxmlformats.org/officeDocument/2006/relationships/hyperlink" Target="mailto:letacotbvm@wanadoo.f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mobilit&#233;0726@hotmail.fr" TargetMode="External"/><Relationship Id="rId11" Type="http://schemas.openxmlformats.org/officeDocument/2006/relationships/hyperlink" Target="mailto:t.guiblais@mlir38.org" TargetMode="External"/><Relationship Id="rId5" Type="http://schemas.openxmlformats.org/officeDocument/2006/relationships/hyperlink" Target="mailto:direction@laplateforme-emploi.fr" TargetMode="External"/><Relationship Id="rId10" Type="http://schemas.openxmlformats.org/officeDocument/2006/relationships/hyperlink" Target="mailto:direction@valence-services.fr" TargetMode="External"/><Relationship Id="rId4" Type="http://schemas.openxmlformats.org/officeDocument/2006/relationships/image" Target="../media/image9.png"/><Relationship Id="rId9" Type="http://schemas.openxmlformats.org/officeDocument/2006/relationships/hyperlink" Target="mailto:Jbabin-directionadjointe@cefora.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a.franzen@aidauto42.org" TargetMode="External"/><Relationship Id="rId3" Type="http://schemas.openxmlformats.org/officeDocument/2006/relationships/image" Target="../media/image8.png"/><Relationship Id="rId7" Type="http://schemas.openxmlformats.org/officeDocument/2006/relationships/hyperlink" Target="mailto:Marion.pelissier@apprentis-auteuil.or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Sonia.rulliere@grenoblealpesmetropole.fr*" TargetMode="External"/><Relationship Id="rId5" Type="http://schemas.openxmlformats.org/officeDocument/2006/relationships/hyperlink" Target="mailto:letacotbvm@wanadoo.fr" TargetMode="External"/><Relationship Id="rId10" Type="http://schemas.openxmlformats.org/officeDocument/2006/relationships/hyperlink" Target="mailto:contact@pfm63.fr" TargetMode="External"/><Relationship Id="rId4" Type="http://schemas.openxmlformats.org/officeDocument/2006/relationships/image" Target="../media/image9.png"/><Relationship Id="rId9" Type="http://schemas.openxmlformats.org/officeDocument/2006/relationships/hyperlink" Target="mailto:fit.formation@wanadoo.f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clement@maisonduvelolyon.org" TargetMode="External"/><Relationship Id="rId3" Type="http://schemas.openxmlformats.org/officeDocument/2006/relationships/image" Target="../media/image8.png"/><Relationship Id="rId7" Type="http://schemas.openxmlformats.org/officeDocument/2006/relationships/hyperlink" Target="mailto:Nadia.ghazzale@apprentis-auteuil.or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v.najjarian@innov.fr" TargetMode="External"/><Relationship Id="rId5" Type="http://schemas.openxmlformats.org/officeDocument/2006/relationships/hyperlink" Target="mailto:p.laplace@innov.fr" TargetMode="External"/><Relationship Id="rId10" Type="http://schemas.openxmlformats.org/officeDocument/2006/relationships/hyperlink" Target="mailto:direction-alveole@alvele.fr" TargetMode="External"/><Relationship Id="rId4" Type="http://schemas.openxmlformats.org/officeDocument/2006/relationships/image" Target="../media/image9.png"/><Relationship Id="rId9" Type="http://schemas.openxmlformats.org/officeDocument/2006/relationships/hyperlink" Target="mailto:sandrine.velours@wimoov.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cl.fr/vous-etes-etudiant"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hyperlink" Target="https://www.formtoit.org/" TargetMode="Externa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hyperlink" Target="https://www.auvergnerhonealpes.fr/aide/385/289-financer-ma-formation-au-permis-de-conduire-orientation-formation.htm" TargetMode="External"/><Relationship Id="rId7" Type="http://schemas.openxmlformats.org/officeDocument/2006/relationships/hyperlink" Target="https://www.auvergnerhonealpes.fr/115-tarifs-ter.htm" TargetMode="Externa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hyperlink" Target="https://jeunes.auvergnerhonealpes.fr/dispositif/43/232-aide-au-permis-de-200.htm" TargetMode="Externa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movici.auvergnerhonealpes.fr/" TargetMode="External"/><Relationship Id="rId11" Type="http://schemas.openxmlformats.org/officeDocument/2006/relationships/image" Target="../media/image3.jfif"/><Relationship Id="rId5" Type="http://schemas.openxmlformats.org/officeDocument/2006/relationships/hyperlink" Target="https://www.auvergnerhonealpes.fr/369-vos-deplacements-avec-oura.htm" TargetMode="External"/><Relationship Id="rId15" Type="http://schemas.openxmlformats.org/officeDocument/2006/relationships/image" Target="../media/image7.png"/><Relationship Id="rId10" Type="http://schemas.openxmlformats.org/officeDocument/2006/relationships/hyperlink" Target="https://www.tcl.fr/vous-etes-etudiant" TargetMode="External"/><Relationship Id="rId19" Type="http://schemas.openxmlformats.org/officeDocument/2006/relationships/image" Target="../media/image11.png"/><Relationship Id="rId4" Type="http://schemas.openxmlformats.org/officeDocument/2006/relationships/hyperlink" Target="mailto:permisdeconduire@auvergnerhonealpes.fr" TargetMode="External"/><Relationship Id="rId9" Type="http://schemas.openxmlformats.org/officeDocument/2006/relationships/hyperlink" Target="https://www.auvergnerhonealpes.fr/252-transport-scolaire.htm" TargetMode="External"/><Relationship Id="rId1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jeunes.auvergnerhonealpes.fr/223-permis-de-conduire-b-et-bafa-bafd-bnssa.htm" TargetMode="External"/><Relationship Id="rId7" Type="http://schemas.openxmlformats.org/officeDocument/2006/relationships/image" Target="../media/image9.png"/><Relationship Id="rId2" Type="http://schemas.openxmlformats.org/officeDocument/2006/relationships/hyperlink" Target="https://jeunes.auvergnerhonealpes.fr/106-pass-region.ht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movici.auvergnerhonealpes.fr/"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s://www.auvergnerhonealpes.fr/115-tarifs-ter.htm" TargetMode="Externa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hyperlink" Target="https://www.auvergnerhonealpes.fr/252-transport-scolaire.htm" TargetMode="External"/><Relationship Id="rId2" Type="http://schemas.openxmlformats.org/officeDocument/2006/relationships/hyperlink" Target="http://www.carsdurhone.fr/"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p:cNvSpPr>
          <p:nvPr>
            <p:ph type="title" idx="4294967295"/>
          </p:nvPr>
        </p:nvSpPr>
        <p:spPr bwMode="auto">
          <a:xfrm>
            <a:off x="695400" y="468144"/>
            <a:ext cx="9001000" cy="3240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ormAutofit fontScale="90000"/>
          </a:bodyPr>
          <a:lstStyle/>
          <a:p>
            <a:br>
              <a:rPr lang="fr-FR" sz="5400" b="1" cap="all" dirty="0">
                <a:solidFill>
                  <a:schemeClr val="bg1"/>
                </a:solidFill>
                <a:latin typeface="Graphik Medium" panose="020B0603030202060203" pitchFamily="34" charset="0"/>
                <a:cs typeface="Arial" charset="0"/>
              </a:rPr>
            </a:br>
            <a:br>
              <a:rPr lang="fr-FR" sz="5400" b="1" cap="all" dirty="0">
                <a:solidFill>
                  <a:schemeClr val="bg1"/>
                </a:solidFill>
                <a:latin typeface="Graphik Medium" panose="020B0603030202060203" pitchFamily="34" charset="0"/>
                <a:cs typeface="Arial" charset="0"/>
              </a:rPr>
            </a:br>
            <a:br>
              <a:rPr lang="fr-FR" sz="5400" b="1" cap="all" dirty="0">
                <a:solidFill>
                  <a:schemeClr val="bg1"/>
                </a:solidFill>
                <a:latin typeface="Graphik Medium" panose="020B0603030202060203" pitchFamily="34" charset="0"/>
                <a:cs typeface="Arial" charset="0"/>
              </a:rPr>
            </a:br>
            <a:br>
              <a:rPr lang="fr-FR" sz="3200" dirty="0"/>
            </a:br>
            <a:r>
              <a:rPr lang="fr-FR" dirty="0"/>
              <a:t>     </a:t>
            </a:r>
            <a:br>
              <a:rPr lang="fr-FR" altLang="fr-FR" sz="5400" b="1" dirty="0">
                <a:solidFill>
                  <a:schemeClr val="bg1"/>
                </a:solidFill>
                <a:latin typeface="Arial" charset="0"/>
                <a:ea typeface="Arial" charset="0"/>
                <a:cs typeface="Arial" charset="0"/>
              </a:rPr>
            </a:br>
            <a:br>
              <a:rPr lang="fr-FR" altLang="fr-FR" sz="5400" b="1" dirty="0">
                <a:solidFill>
                  <a:schemeClr val="bg1"/>
                </a:solidFill>
                <a:latin typeface="Arial" charset="0"/>
                <a:ea typeface="Arial" charset="0"/>
                <a:cs typeface="Arial" charset="0"/>
              </a:rPr>
            </a:br>
            <a:br>
              <a:rPr lang="fr-FR" sz="2400" dirty="0"/>
            </a:br>
            <a:br>
              <a:rPr lang="fr-FR" sz="3200" b="1" dirty="0">
                <a:solidFill>
                  <a:schemeClr val="bg1"/>
                </a:solidFill>
                <a:latin typeface="Graphik Light" panose="020B0403030202060203" pitchFamily="34" charset="0"/>
              </a:rPr>
            </a:br>
            <a:br>
              <a:rPr lang="fr-FR" altLang="fr-FR" sz="5400" b="1" dirty="0">
                <a:solidFill>
                  <a:schemeClr val="bg1"/>
                </a:solidFill>
                <a:latin typeface="Arial" charset="0"/>
                <a:ea typeface="Arial" charset="0"/>
                <a:cs typeface="Arial" charset="0"/>
              </a:rPr>
            </a:br>
            <a:endParaRPr lang="fr-FR" altLang="fr-FR" sz="2400" dirty="0">
              <a:solidFill>
                <a:schemeClr val="bg1"/>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16B8FF68-2DB3-4EDB-A678-A952AD6BD3CF}"/>
              </a:ext>
            </a:extLst>
          </p:cNvPr>
          <p:cNvSpPr/>
          <p:nvPr/>
        </p:nvSpPr>
        <p:spPr>
          <a:xfrm>
            <a:off x="3484114" y="6140571"/>
            <a:ext cx="5223802" cy="369332"/>
          </a:xfrm>
          <a:prstGeom prst="rect">
            <a:avLst/>
          </a:prstGeom>
        </p:spPr>
        <p:txBody>
          <a:bodyPr wrap="none">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kumimoji="0" lang="fr-FR" sz="1800" b="1" i="1" u="none" strike="noStrike" kern="1200" cap="none" spc="0" normalizeH="0" baseline="0" noProof="0" dirty="0">
                <a:ln>
                  <a:noFill/>
                </a:ln>
                <a:solidFill>
                  <a:srgbClr val="FFFFFF"/>
                </a:solidFill>
                <a:effectLst/>
                <a:uLnTx/>
                <a:uFillTx/>
                <a:latin typeface="Graphik Regular" panose="020B0503030202060203" pitchFamily="34" charset="0"/>
                <a:cs typeface="Calibri"/>
                <a:sym typeface="Calibri" charset="0"/>
              </a:rPr>
              <a:t>Direction de l’éducation et des </a:t>
            </a:r>
            <a:r>
              <a:rPr kumimoji="0" lang="fr-FR" sz="1800" b="1" i="1" u="none" strike="noStrike" kern="1200" cap="none" spc="0" normalizeH="0" baseline="0" noProof="0" dirty="0" err="1">
                <a:ln>
                  <a:noFill/>
                </a:ln>
                <a:solidFill>
                  <a:srgbClr val="FFFFFF"/>
                </a:solidFill>
                <a:effectLst/>
                <a:uLnTx/>
                <a:uFillTx/>
                <a:latin typeface="Graphik Regular" panose="020B0503030202060203" pitchFamily="34" charset="0"/>
                <a:cs typeface="Calibri"/>
                <a:sym typeface="Calibri" charset="0"/>
              </a:rPr>
              <a:t>Lycé</a:t>
            </a:r>
            <a:r>
              <a:rPr lang="fr-FR" b="1" i="1" dirty="0">
                <a:solidFill>
                  <a:srgbClr val="FFFFFF"/>
                </a:solidFill>
                <a:latin typeface="Graphik Regular" panose="020B0503030202060203" pitchFamily="34" charset="0"/>
                <a:cs typeface="Calibri"/>
                <a:sym typeface="Calibri" charset="0"/>
              </a:rPr>
              <a:t>es  - octobre 2021</a:t>
            </a:r>
            <a:endParaRPr kumimoji="0" lang="fr-FR" sz="1800" b="1" i="1" u="none" strike="noStrike" kern="1200" cap="none" spc="0" normalizeH="0" baseline="0" noProof="0" dirty="0">
              <a:ln>
                <a:noFill/>
              </a:ln>
              <a:solidFill>
                <a:srgbClr val="000000"/>
              </a:solidFill>
              <a:effectLst/>
              <a:uLnTx/>
              <a:uFillTx/>
              <a:latin typeface="Graphik Regular" panose="020B0503030202060203" pitchFamily="34" charset="0"/>
              <a:cs typeface="Calibri"/>
              <a:sym typeface="Calibri" charset="0"/>
            </a:endParaRPr>
          </a:p>
        </p:txBody>
      </p:sp>
      <p:sp>
        <p:nvSpPr>
          <p:cNvPr id="3" name="Rectangle 2">
            <a:extLst>
              <a:ext uri="{FF2B5EF4-FFF2-40B4-BE49-F238E27FC236}">
                <a16:creationId xmlns:a16="http://schemas.microsoft.com/office/drawing/2014/main" id="{C86A911D-D4F2-4EE7-8127-A56C268633E2}"/>
              </a:ext>
            </a:extLst>
          </p:cNvPr>
          <p:cNvSpPr/>
          <p:nvPr/>
        </p:nvSpPr>
        <p:spPr>
          <a:xfrm>
            <a:off x="456328" y="1241376"/>
            <a:ext cx="8784976" cy="1323439"/>
          </a:xfrm>
          <a:prstGeom prst="rect">
            <a:avLst/>
          </a:prstGeom>
        </p:spPr>
        <p:txBody>
          <a:bodyPr wrap="square">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4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endParaRPr kumimoji="0" lang="fr-FR" sz="32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pic>
        <p:nvPicPr>
          <p:cNvPr id="4" name="Image 3">
            <a:extLst>
              <a:ext uri="{FF2B5EF4-FFF2-40B4-BE49-F238E27FC236}">
                <a16:creationId xmlns:a16="http://schemas.microsoft.com/office/drawing/2014/main" id="{0FCA59C6-30E0-4E53-B053-B6A3EB3C953A}"/>
              </a:ext>
            </a:extLst>
          </p:cNvPr>
          <p:cNvPicPr>
            <a:picLocks noChangeAspect="1"/>
          </p:cNvPicPr>
          <p:nvPr/>
        </p:nvPicPr>
        <p:blipFill rotWithShape="1">
          <a:blip r:embed="rId2"/>
          <a:srcRect l="19288" t="54200" r="47637" b="22701"/>
          <a:stretch/>
        </p:blipFill>
        <p:spPr>
          <a:xfrm>
            <a:off x="3652220" y="3673443"/>
            <a:ext cx="4032448" cy="158417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arré corné 22">
            <a:extLst>
              <a:ext uri="{FF2B5EF4-FFF2-40B4-BE49-F238E27FC236}">
                <a16:creationId xmlns:a16="http://schemas.microsoft.com/office/drawing/2014/main" id="{749BB5A8-644E-4AEB-BA55-633E34F27828}"/>
              </a:ext>
            </a:extLst>
          </p:cNvPr>
          <p:cNvSpPr/>
          <p:nvPr/>
        </p:nvSpPr>
        <p:spPr>
          <a:xfrm>
            <a:off x="1264068" y="5439414"/>
            <a:ext cx="4032208" cy="1038116"/>
          </a:xfrm>
          <a:prstGeom prst="foldedCorne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05B6BE16-48B1-41D4-A4BF-87AC2420F85F}"/>
              </a:ext>
            </a:extLst>
          </p:cNvPr>
          <p:cNvSpPr txBox="1"/>
          <p:nvPr/>
        </p:nvSpPr>
        <p:spPr>
          <a:xfrm>
            <a:off x="6137044" y="1776873"/>
            <a:ext cx="5457207" cy="36625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sng" strike="noStrike" kern="1200" cap="none" spc="0" normalizeH="0" baseline="0" noProof="0" dirty="0">
                <a:ln>
                  <a:noFill/>
                </a:ln>
                <a:solidFill>
                  <a:srgbClr val="040606"/>
                </a:solidFill>
                <a:effectLst/>
                <a:uLnTx/>
                <a:uFillTx/>
                <a:latin typeface="Calibri" panose="020F0502020204030204"/>
                <a:ea typeface="+mn-ea"/>
                <a:cs typeface="+mn-cs"/>
              </a:rPr>
              <a:t>En 4 points </a:t>
            </a:r>
            <a:r>
              <a:rPr kumimoji="0" lang="fr-FR" sz="1600" b="0" i="0" u="none" strike="noStrike" kern="1200" cap="none" spc="0" normalizeH="0" baseline="0" noProof="0" dirty="0">
                <a:ln>
                  <a:noFill/>
                </a:ln>
                <a:solidFill>
                  <a:srgbClr val="040606"/>
                </a:solidFill>
                <a:effectLst/>
                <a:uLnTx/>
                <a:uFillTx/>
                <a:latin typeface="Calibri" panose="020F0502020204030204"/>
                <a:ea typeface="+mn-ea"/>
                <a:cs typeface="+mn-cs"/>
              </a:rPr>
              <a:t>: </a:t>
            </a:r>
            <a:endParaRPr kumimoji="0" lang="fr-FR" sz="1600" b="0" i="0" u="none" strike="noStrike" kern="1200" cap="none" spc="0" normalizeH="0" baseline="0" noProof="0" dirty="0">
              <a:ln>
                <a:noFill/>
              </a:ln>
              <a:solidFill>
                <a:srgbClr val="0372B7"/>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390CE"/>
                </a:solidFill>
                <a:effectLst/>
                <a:uLnTx/>
                <a:uFillTx/>
                <a:latin typeface="Calibri" panose="020F0502020204030204"/>
                <a:ea typeface="+mn-ea"/>
                <a:cs typeface="+mn-cs"/>
              </a:rPr>
              <a:t>Séjours modulables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Réservation possible à la nuit, à la semaine, au mois ou même de façon fractionnée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390CE"/>
                </a:solidFill>
                <a:effectLst/>
                <a:uLnTx/>
                <a:uFillTx/>
                <a:latin typeface="Calibri" panose="020F0502020204030204"/>
                <a:ea typeface="+mn-ea"/>
                <a:cs typeface="+mn-cs"/>
              </a:rPr>
              <a:t>Intervention territoriale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Médiation départementale en milieu rural et urbain sur l'ensemble de la région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390CE"/>
                </a:solidFill>
                <a:effectLst/>
                <a:uLnTx/>
                <a:uFillTx/>
                <a:latin typeface="Calibri" panose="020F0502020204030204"/>
                <a:ea typeface="+mn-ea"/>
                <a:cs typeface="+mn-cs"/>
              </a:rPr>
              <a:t>Réactivité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Réponse rapide aux besoins autour des 48 heures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390CE"/>
                </a:solidFill>
                <a:effectLst/>
                <a:uLnTx/>
                <a:uFillTx/>
                <a:latin typeface="Calibri" panose="020F0502020204030204"/>
                <a:ea typeface="+mn-ea"/>
                <a:cs typeface="+mn-cs"/>
              </a:rPr>
              <a:t>Expertise et Conseils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Des référents territoriaux professionnels du logement et de la mobilité</a:t>
            </a:r>
          </a:p>
        </p:txBody>
      </p:sp>
      <p:sp>
        <p:nvSpPr>
          <p:cNvPr id="17" name="ZoneTexte 16">
            <a:extLst>
              <a:ext uri="{FF2B5EF4-FFF2-40B4-BE49-F238E27FC236}">
                <a16:creationId xmlns:a16="http://schemas.microsoft.com/office/drawing/2014/main" id="{3D7CD56E-C393-4BAC-B8E8-3E2D6E2406F1}"/>
              </a:ext>
            </a:extLst>
          </p:cNvPr>
          <p:cNvSpPr txBox="1"/>
          <p:nvPr/>
        </p:nvSpPr>
        <p:spPr>
          <a:xfrm>
            <a:off x="740964" y="1776873"/>
            <a:ext cx="4858452"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Objectifs</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Faciliter l’accès au logement et à la mobilité </a:t>
            </a:r>
          </a:p>
          <a:p>
            <a:pPr marL="0" marR="0" lvl="0" indent="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Favoriser l'entrée en formation et à terme à l'emploi</a:t>
            </a:r>
          </a:p>
          <a:p>
            <a:pPr marL="0" marR="0" lvl="0" indent="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Sécuriser les parcours dans la région Auvergne-Rhône-Alpes</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Public</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1600" b="0" i="0" u="none" strike="noStrike" kern="1200" cap="none" spc="0" normalizeH="0" baseline="0" noProof="0" dirty="0">
                <a:ln>
                  <a:noFill/>
                </a:ln>
                <a:solidFill>
                  <a:srgbClr val="100F0D"/>
                </a:solidFill>
                <a:effectLst/>
                <a:uLnTx/>
                <a:uFillTx/>
                <a:latin typeface="Calibri" panose="020F0502020204030204"/>
                <a:ea typeface="+mn-ea"/>
                <a:cs typeface="+mn-cs"/>
              </a:rPr>
              <a:t>Apprentis, alternants, stagiaires de la formation professionnelle, personnes en service civique ou en reconversion professionnelle</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2D44ACD9-E0AF-4104-83E2-0D50D62E0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82" y="3427762"/>
            <a:ext cx="451537" cy="881572"/>
          </a:xfrm>
          <a:prstGeom prst="rect">
            <a:avLst/>
          </a:prstGeom>
        </p:spPr>
      </p:pic>
      <p:pic>
        <p:nvPicPr>
          <p:cNvPr id="20" name="Image 19">
            <a:extLst>
              <a:ext uri="{FF2B5EF4-FFF2-40B4-BE49-F238E27FC236}">
                <a16:creationId xmlns:a16="http://schemas.microsoft.com/office/drawing/2014/main" id="{A2800613-F849-4671-A807-0F4C704B2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36467" y="3444853"/>
            <a:ext cx="383636" cy="864481"/>
          </a:xfrm>
          <a:prstGeom prst="rect">
            <a:avLst/>
          </a:prstGeom>
        </p:spPr>
      </p:pic>
      <p:pic>
        <p:nvPicPr>
          <p:cNvPr id="18" name="Image 17">
            <a:extLst>
              <a:ext uri="{FF2B5EF4-FFF2-40B4-BE49-F238E27FC236}">
                <a16:creationId xmlns:a16="http://schemas.microsoft.com/office/drawing/2014/main" id="{AEC9B94C-E9EC-467B-9698-E4D8E4204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423" y="5439414"/>
            <a:ext cx="2242907" cy="665703"/>
          </a:xfrm>
          <a:prstGeom prst="rect">
            <a:avLst/>
          </a:prstGeom>
        </p:spPr>
      </p:pic>
      <p:sp>
        <p:nvSpPr>
          <p:cNvPr id="10" name="Rectangle 9">
            <a:extLst>
              <a:ext uri="{FF2B5EF4-FFF2-40B4-BE49-F238E27FC236}">
                <a16:creationId xmlns:a16="http://schemas.microsoft.com/office/drawing/2014/main" id="{9A3991E1-3000-4436-8CEE-54CF8024B8DB}"/>
              </a:ext>
            </a:extLst>
          </p:cNvPr>
          <p:cNvSpPr/>
          <p:nvPr/>
        </p:nvSpPr>
        <p:spPr>
          <a:xfrm>
            <a:off x="0" y="-102742"/>
            <a:ext cx="12192000" cy="1093694"/>
          </a:xfrm>
          <a:prstGeom prst="rect">
            <a:avLst/>
          </a:prstGeom>
          <a:solidFill>
            <a:srgbClr val="03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BBCA4134-384A-4DD3-B1C2-0DC81A7501F3}"/>
              </a:ext>
            </a:extLst>
          </p:cNvPr>
          <p:cNvPicPr>
            <a:picLocks noChangeAspect="1"/>
          </p:cNvPicPr>
          <p:nvPr/>
        </p:nvPicPr>
        <p:blipFill>
          <a:blip r:embed="rId6"/>
          <a:stretch>
            <a:fillRect/>
          </a:stretch>
        </p:blipFill>
        <p:spPr>
          <a:xfrm>
            <a:off x="7231390" y="-5537"/>
            <a:ext cx="602033" cy="481627"/>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6A7FC105-65CB-4102-95D2-F9E63540DA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cxnSp>
        <p:nvCxnSpPr>
          <p:cNvPr id="13" name="Connecteur droit 12">
            <a:extLst>
              <a:ext uri="{FF2B5EF4-FFF2-40B4-BE49-F238E27FC236}">
                <a16:creationId xmlns:a16="http://schemas.microsoft.com/office/drawing/2014/main" id="{CB4D4128-8628-4F75-9EB5-5068A4BE08FD}"/>
              </a:ext>
            </a:extLst>
          </p:cNvPr>
          <p:cNvCxnSpPr>
            <a:cxnSpLocks/>
          </p:cNvCxnSpPr>
          <p:nvPr/>
        </p:nvCxnSpPr>
        <p:spPr>
          <a:xfrm>
            <a:off x="4572000" y="1552417"/>
            <a:ext cx="7620000" cy="0"/>
          </a:xfrm>
          <a:prstGeom prst="line">
            <a:avLst/>
          </a:prstGeom>
          <a:ln>
            <a:solidFill>
              <a:srgbClr val="0390CE"/>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821356AE-2246-4396-BAA1-A41D068B820F}"/>
              </a:ext>
            </a:extLst>
          </p:cNvPr>
          <p:cNvSpPr txBox="1"/>
          <p:nvPr/>
        </p:nvSpPr>
        <p:spPr>
          <a:xfrm>
            <a:off x="3667874" y="276035"/>
            <a:ext cx="83014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L’OFFRE D’ACCOMPAGNEMENT VERS L’EMPLOI : L’OFFRE DE SERVICE MOBILITÉ</a:t>
            </a:r>
          </a:p>
        </p:txBody>
      </p:sp>
      <p:sp>
        <p:nvSpPr>
          <p:cNvPr id="16" name="Espace réservé du contenu 2">
            <a:extLst>
              <a:ext uri="{FF2B5EF4-FFF2-40B4-BE49-F238E27FC236}">
                <a16:creationId xmlns:a16="http://schemas.microsoft.com/office/drawing/2014/main" id="{AA7DCCA8-3701-4B15-A2B0-90301E79D60F}"/>
              </a:ext>
            </a:extLst>
          </p:cNvPr>
          <p:cNvSpPr txBox="1">
            <a:spLocks/>
          </p:cNvSpPr>
          <p:nvPr/>
        </p:nvSpPr>
        <p:spPr>
          <a:xfrm>
            <a:off x="4468347" y="1240539"/>
            <a:ext cx="8172450" cy="56947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altLang="fr-FR" sz="3200" b="1" i="0" u="none" strike="noStrike" kern="1200" cap="all" spc="0" normalizeH="0" baseline="0" noProof="0" dirty="0">
                <a:ln>
                  <a:noFill/>
                </a:ln>
                <a:solidFill>
                  <a:srgbClr val="0390CE"/>
                </a:solidFill>
                <a:effectLst/>
                <a:uLnTx/>
                <a:uFillTx/>
                <a:latin typeface="Calibri" panose="020F0502020204030204"/>
                <a:ea typeface="+mn-ea"/>
                <a:cs typeface="Arial" panose="020B0604020202020204" pitchFamily="34" charset="0"/>
                <a:sym typeface="Arial Narrow" panose="020B0606020202030204" pitchFamily="34" charset="0"/>
              </a:rPr>
              <a:t>Plateforme </a:t>
            </a:r>
            <a:r>
              <a:rPr kumimoji="0" lang="fr-FR" altLang="fr-FR" sz="3200" b="1" i="0" u="none" strike="noStrike" kern="1200" cap="all" spc="0" normalizeH="0" baseline="0" noProof="0" dirty="0" err="1">
                <a:ln>
                  <a:noFill/>
                </a:ln>
                <a:solidFill>
                  <a:srgbClr val="0390CE"/>
                </a:solidFill>
                <a:effectLst/>
                <a:uLnTx/>
                <a:uFillTx/>
                <a:latin typeface="Calibri" panose="020F0502020204030204"/>
                <a:ea typeface="+mn-ea"/>
                <a:cs typeface="Arial" panose="020B0604020202020204" pitchFamily="34" charset="0"/>
                <a:sym typeface="Arial Narrow" panose="020B0606020202030204" pitchFamily="34" charset="0"/>
              </a:rPr>
              <a:t>form’toit</a:t>
            </a:r>
            <a:br>
              <a:rPr kumimoji="0" lang="fr-FR" altLang="fr-FR" sz="6000" b="1" i="0" u="none" strike="noStrike" kern="1200" cap="all" spc="0" normalizeH="0" baseline="0" noProof="0" dirty="0">
                <a:ln>
                  <a:noFill/>
                </a:ln>
                <a:solidFill>
                  <a:srgbClr val="0390CE"/>
                </a:solidFill>
                <a:effectLst/>
                <a:uLnTx/>
                <a:uFillTx/>
                <a:latin typeface="Calibri" panose="020F0502020204030204"/>
                <a:ea typeface="+mn-ea"/>
                <a:cs typeface="Arial" panose="020B0604020202020204" pitchFamily="34" charset="0"/>
                <a:sym typeface="Arial Narrow" panose="020B0606020202030204" pitchFamily="34" charset="0"/>
              </a:rPr>
            </a:b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B0DDD58-581E-4232-92FE-98BEBA8C35CC}"/>
              </a:ext>
            </a:extLst>
          </p:cNvPr>
          <p:cNvSpPr/>
          <p:nvPr/>
        </p:nvSpPr>
        <p:spPr>
          <a:xfrm>
            <a:off x="1496697" y="5663868"/>
            <a:ext cx="365407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4B505F"/>
                </a:solidFill>
                <a:effectLst/>
                <a:uLnTx/>
                <a:uFillTx/>
                <a:latin typeface="Calibri" panose="020F0502020204030204"/>
                <a:ea typeface="+mn-ea"/>
                <a:cs typeface="+mn-cs"/>
              </a:rPr>
              <a:t>Replay webinaire </a:t>
            </a:r>
            <a:r>
              <a:rPr kumimoji="0" lang="fr-FR" sz="1600" b="1" i="1" u="none" strike="noStrike" kern="1200" cap="none" spc="0" normalizeH="0" baseline="0" noProof="0" dirty="0" err="1">
                <a:ln>
                  <a:noFill/>
                </a:ln>
                <a:solidFill>
                  <a:srgbClr val="4B505F"/>
                </a:solidFill>
                <a:effectLst/>
                <a:uLnTx/>
                <a:uFillTx/>
                <a:latin typeface="Calibri" panose="020F0502020204030204"/>
                <a:ea typeface="+mn-ea"/>
                <a:cs typeface="+mn-cs"/>
              </a:rPr>
              <a:t>Form’toit</a:t>
            </a:r>
            <a:r>
              <a:rPr kumimoji="0" lang="fr-FR" sz="1600" b="1" i="1" u="none" strike="noStrike" kern="1200" cap="none" spc="0" normalizeH="0" baseline="0" noProof="0" dirty="0">
                <a:ln>
                  <a:noFill/>
                </a:ln>
                <a:solidFill>
                  <a:srgbClr val="4B505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8"/>
              </a:rPr>
              <a:t>Webinaire </a:t>
            </a:r>
            <a:r>
              <a:rPr kumimoji="0" lang="fr-FR" sz="1600" b="1" i="0" u="none" strike="noStrike" kern="1200" cap="none" spc="0" normalizeH="0" baseline="0" noProof="0" dirty="0" err="1">
                <a:ln>
                  <a:noFill/>
                </a:ln>
                <a:solidFill>
                  <a:prstClr val="black"/>
                </a:solidFill>
                <a:effectLst/>
                <a:uLnTx/>
                <a:uFillTx/>
                <a:latin typeface="Calibri" panose="020F0502020204030204"/>
                <a:ea typeface="+mn-ea"/>
                <a:cs typeface="+mn-cs"/>
                <a:hlinkClick r:id="rId8"/>
              </a:rPr>
              <a:t>Form'toit</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8"/>
              </a:rPr>
              <a:t> - 09 07 21 - YouTube</a:t>
            </a:r>
            <a:endParaRPr kumimoji="0" lang="fr-FR" sz="1600" b="1" i="1" u="none" strike="noStrike" kern="1200" cap="none" spc="0" normalizeH="0" baseline="0" noProof="0" dirty="0">
              <a:ln>
                <a:noFill/>
              </a:ln>
              <a:solidFill>
                <a:srgbClr val="4B505F"/>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endParaRPr>
          </a:p>
        </p:txBody>
      </p:sp>
      <p:sp>
        <p:nvSpPr>
          <p:cNvPr id="24" name="ZoneTexte 23">
            <a:extLst>
              <a:ext uri="{FF2B5EF4-FFF2-40B4-BE49-F238E27FC236}">
                <a16:creationId xmlns:a16="http://schemas.microsoft.com/office/drawing/2014/main" id="{723558EB-C123-4D35-8944-C89DE23CD1EC}"/>
              </a:ext>
            </a:extLst>
          </p:cNvPr>
          <p:cNvSpPr txBox="1"/>
          <p:nvPr/>
        </p:nvSpPr>
        <p:spPr>
          <a:xfrm>
            <a:off x="7928936" y="1155945"/>
            <a:ext cx="3117016"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sng" strike="noStrike" kern="1200" cap="none" spc="0" normalizeH="0" baseline="0" noProof="0" dirty="0">
                <a:ln>
                  <a:noFill/>
                </a:ln>
                <a:solidFill>
                  <a:srgbClr val="0390CE"/>
                </a:solidFill>
                <a:effectLst/>
                <a:uLnTx/>
                <a:uFillTx/>
                <a:latin typeface="Calibri" panose="020F0502020204030204"/>
                <a:ea typeface="+mn-ea"/>
                <a:cs typeface="+mn-cs"/>
              </a:rPr>
              <a:t>https://www.formtoit.org</a:t>
            </a:r>
            <a:endParaRPr kumimoji="0" lang="fr-FR" sz="2000" b="1" i="0" u="none" strike="noStrike" kern="1200" cap="none" spc="0" normalizeH="0" baseline="0" noProof="0" dirty="0">
              <a:ln>
                <a:noFill/>
              </a:ln>
              <a:solidFill>
                <a:srgbClr val="0390C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68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2"/>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3"/>
          <a:stretch>
            <a:fillRect/>
          </a:stretch>
        </p:blipFill>
        <p:spPr>
          <a:xfrm>
            <a:off x="0" y="-8801"/>
            <a:ext cx="12192000" cy="97427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07783" y="168311"/>
            <a:ext cx="8424705" cy="615553"/>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r>
              <a:rPr lang="fr-FR" sz="1400" b="1" dirty="0">
                <a:solidFill>
                  <a:schemeClr val="bg1">
                    <a:lumMod val="95000"/>
                  </a:schemeClr>
                </a:solidFill>
                <a:latin typeface="Arial" panose="020B0604020202020204" pitchFamily="34" charset="0"/>
                <a:cs typeface="Arial" panose="020B0604020202020204" pitchFamily="34" charset="0"/>
              </a:rPr>
              <a:t>PROJETS FINANCES "SOUTIEN A LA MOBILITE" - PROGRAMMATION 2021</a:t>
            </a:r>
            <a:endParaRPr lang="fr-FR" sz="1400" b="1" dirty="0">
              <a:solidFill>
                <a:schemeClr val="bg1">
                  <a:lumMod val="95000"/>
                </a:schemeClr>
              </a:solidFill>
              <a:latin typeface="Arial" panose="020B0604020202020204" pitchFamily="34" charset="0"/>
              <a:cs typeface="Arial" panose="020B0604020202020204" pitchFamily="34" charset="0"/>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au 2">
            <a:extLst>
              <a:ext uri="{FF2B5EF4-FFF2-40B4-BE49-F238E27FC236}">
                <a16:creationId xmlns:a16="http://schemas.microsoft.com/office/drawing/2014/main" id="{F3A5E18A-ED13-4002-8CC9-FB810F5CD023}"/>
              </a:ext>
            </a:extLst>
          </p:cNvPr>
          <p:cNvGraphicFramePr>
            <a:graphicFrameLocks noGrp="1"/>
          </p:cNvGraphicFramePr>
          <p:nvPr>
            <p:extLst>
              <p:ext uri="{D42A27DB-BD31-4B8C-83A1-F6EECF244321}">
                <p14:modId xmlns:p14="http://schemas.microsoft.com/office/powerpoint/2010/main" val="293560156"/>
              </p:ext>
            </p:extLst>
          </p:nvPr>
        </p:nvGraphicFramePr>
        <p:xfrm>
          <a:off x="222711" y="932771"/>
          <a:ext cx="11486710" cy="5756918"/>
        </p:xfrm>
        <a:graphic>
          <a:graphicData uri="http://schemas.openxmlformats.org/drawingml/2006/table">
            <a:tbl>
              <a:tblPr firstRow="1" firstCol="1" bandRow="1">
                <a:tableStyleId>{5C22544A-7EE6-4342-B048-85BDC9FD1C3A}</a:tableStyleId>
              </a:tblPr>
              <a:tblGrid>
                <a:gridCol w="2988125">
                  <a:extLst>
                    <a:ext uri="{9D8B030D-6E8A-4147-A177-3AD203B41FA5}">
                      <a16:colId xmlns:a16="http://schemas.microsoft.com/office/drawing/2014/main" val="1869903758"/>
                    </a:ext>
                  </a:extLst>
                </a:gridCol>
                <a:gridCol w="3322936">
                  <a:extLst>
                    <a:ext uri="{9D8B030D-6E8A-4147-A177-3AD203B41FA5}">
                      <a16:colId xmlns:a16="http://schemas.microsoft.com/office/drawing/2014/main" val="2421601153"/>
                    </a:ext>
                  </a:extLst>
                </a:gridCol>
                <a:gridCol w="2091775">
                  <a:extLst>
                    <a:ext uri="{9D8B030D-6E8A-4147-A177-3AD203B41FA5}">
                      <a16:colId xmlns:a16="http://schemas.microsoft.com/office/drawing/2014/main" val="1498524392"/>
                    </a:ext>
                  </a:extLst>
                </a:gridCol>
                <a:gridCol w="1541937">
                  <a:extLst>
                    <a:ext uri="{9D8B030D-6E8A-4147-A177-3AD203B41FA5}">
                      <a16:colId xmlns:a16="http://schemas.microsoft.com/office/drawing/2014/main" val="3384717460"/>
                    </a:ext>
                  </a:extLst>
                </a:gridCol>
                <a:gridCol w="1541937">
                  <a:extLst>
                    <a:ext uri="{9D8B030D-6E8A-4147-A177-3AD203B41FA5}">
                      <a16:colId xmlns:a16="http://schemas.microsoft.com/office/drawing/2014/main" val="3071096141"/>
                    </a:ext>
                  </a:extLst>
                </a:gridCol>
              </a:tblGrid>
              <a:tr h="290248">
                <a:tc>
                  <a:txBody>
                    <a:bodyPr/>
                    <a:lstStyle/>
                    <a:p>
                      <a:pPr marL="311785" marR="315595" indent="-6350" algn="ctr">
                        <a:lnSpc>
                          <a:spcPct val="107000"/>
                        </a:lnSpc>
                        <a:spcAft>
                          <a:spcPts val="1635"/>
                        </a:spcAft>
                      </a:pPr>
                      <a:r>
                        <a:rPr lang="fr-FR" sz="800" dirty="0">
                          <a:effectLst/>
                        </a:rPr>
                        <a:t>Nom du porteur de projet bénéficiaire de la subvention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535305" marR="534670" indent="-6350" algn="ctr">
                        <a:lnSpc>
                          <a:spcPct val="107000"/>
                        </a:lnSpc>
                        <a:spcAft>
                          <a:spcPts val="1635"/>
                        </a:spcAft>
                      </a:pPr>
                      <a:r>
                        <a:rPr lang="fr-FR" sz="800" dirty="0">
                          <a:effectLst/>
                        </a:rPr>
                        <a:t>Intitulé du projet de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06045" marR="106680" indent="-6350" algn="ctr">
                        <a:lnSpc>
                          <a:spcPct val="107000"/>
                        </a:lnSpc>
                        <a:spcAft>
                          <a:spcPts val="1635"/>
                        </a:spcAft>
                      </a:pPr>
                      <a:r>
                        <a:rPr lang="fr-FR" sz="800">
                          <a:effectLst/>
                        </a:rPr>
                        <a:t>Couverture départementale du projet</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 indent="-6350" algn="ctr">
                        <a:lnSpc>
                          <a:spcPct val="107000"/>
                        </a:lnSpc>
                        <a:spcAft>
                          <a:spcPts val="1635"/>
                        </a:spcAft>
                      </a:pPr>
                      <a:r>
                        <a:rPr lang="fr-FR" sz="800" dirty="0">
                          <a:effectLst/>
                        </a:rPr>
                        <a:t>Type d'action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 indent="-6350" algn="ctr">
                        <a:lnSpc>
                          <a:spcPct val="107000"/>
                        </a:lnSpc>
                        <a:spcAft>
                          <a:spcPts val="1635"/>
                        </a:spcAft>
                      </a:pPr>
                      <a:r>
                        <a:rPr lang="fr-FR" sz="800" b="1" kern="1200" dirty="0">
                          <a:solidFill>
                            <a:schemeClr val="lt1"/>
                          </a:solidFill>
                          <a:effectLst/>
                          <a:latin typeface="+mn-lt"/>
                          <a:ea typeface="+mn-ea"/>
                          <a:cs typeface="+mn-cs"/>
                        </a:rPr>
                        <a:t>Mail contact</a:t>
                      </a:r>
                    </a:p>
                  </a:txBody>
                  <a:tcPr marL="9781" marR="10226" marT="2223" marB="0" anchor="ctr"/>
                </a:tc>
                <a:extLst>
                  <a:ext uri="{0D108BD9-81ED-4DB2-BD59-A6C34878D82A}">
                    <a16:rowId xmlns:a16="http://schemas.microsoft.com/office/drawing/2014/main" val="437185633"/>
                  </a:ext>
                </a:extLst>
              </a:tr>
              <a:tr h="475417">
                <a:tc>
                  <a:txBody>
                    <a:bodyPr/>
                    <a:lstStyle/>
                    <a:p>
                      <a:pPr marL="6350" indent="-6350">
                        <a:lnSpc>
                          <a:spcPct val="107000"/>
                        </a:lnSpc>
                        <a:spcAft>
                          <a:spcPts val="1635"/>
                        </a:spcAft>
                      </a:pPr>
                      <a:r>
                        <a:rPr lang="fr-FR" sz="800" dirty="0">
                          <a:effectLst/>
                        </a:rPr>
                        <a:t>ORSAC</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a:t>
                      </a:r>
                      <a:r>
                        <a:rPr lang="fr-FR" sz="800" dirty="0" err="1">
                          <a:effectLst/>
                        </a:rPr>
                        <a:t>Moby'Lam</a:t>
                      </a:r>
                      <a:r>
                        <a:rPr lang="fr-FR" sz="800" dirty="0">
                          <a:effectLst/>
                        </a:rPr>
                        <a:t>"</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dirty="0">
                          <a:effectLst/>
                        </a:rPr>
                        <a:t>AIN (01)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5"/>
                        </a:rPr>
                        <a:t>direction.freta@freta.fr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Direction</a:t>
                      </a:r>
                    </a:p>
                  </a:txBody>
                  <a:tcPr marL="9781" marR="10226" marT="2223" marB="0" anchor="ctr"/>
                </a:tc>
                <a:extLst>
                  <a:ext uri="{0D108BD9-81ED-4DB2-BD59-A6C34878D82A}">
                    <a16:rowId xmlns:a16="http://schemas.microsoft.com/office/drawing/2014/main" val="431092886"/>
                  </a:ext>
                </a:extLst>
              </a:tr>
              <a:tr h="497387">
                <a:tc>
                  <a:txBody>
                    <a:bodyPr/>
                    <a:lstStyle/>
                    <a:p>
                      <a:pPr marL="6350" indent="-6350">
                        <a:lnSpc>
                          <a:spcPct val="107000"/>
                        </a:lnSpc>
                        <a:spcAft>
                          <a:spcPts val="1635"/>
                        </a:spcAft>
                      </a:pPr>
                      <a:r>
                        <a:rPr lang="fr-FR" sz="800">
                          <a:effectLst/>
                        </a:rPr>
                        <a:t>UNION DES STRUCTURES POUR L'INSERTION ECONOMIQUE DE L'AIN</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Projet "Plateforme mobilité </a:t>
                      </a:r>
                      <a:r>
                        <a:rPr lang="fr-FR" sz="800" dirty="0" err="1">
                          <a:effectLst/>
                        </a:rPr>
                        <a:t>Mobilib</a:t>
                      </a:r>
                      <a:r>
                        <a:rPr lang="fr-FR" sz="800" dirty="0">
                          <a:effectLst/>
                        </a:rPr>
                        <a:t> 01"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dirty="0">
                          <a:effectLst/>
                        </a:rPr>
                        <a:t>AIN (01)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6"/>
                        </a:rPr>
                        <a:t>caroline.lusie01@gmail.com</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Caroline BERTRAND</a:t>
                      </a:r>
                    </a:p>
                  </a:txBody>
                  <a:tcPr marL="9781" marR="10226" marT="2223" marB="0" anchor="ctr"/>
                </a:tc>
                <a:extLst>
                  <a:ext uri="{0D108BD9-81ED-4DB2-BD59-A6C34878D82A}">
                    <a16:rowId xmlns:a16="http://schemas.microsoft.com/office/drawing/2014/main" val="4214076981"/>
                  </a:ext>
                </a:extLst>
              </a:tr>
              <a:tr h="394282">
                <a:tc>
                  <a:txBody>
                    <a:bodyPr/>
                    <a:lstStyle/>
                    <a:p>
                      <a:pPr marL="6350" indent="-6350">
                        <a:lnSpc>
                          <a:spcPct val="107000"/>
                        </a:lnSpc>
                        <a:spcAft>
                          <a:spcPts val="1635"/>
                        </a:spcAft>
                      </a:pPr>
                      <a:r>
                        <a:rPr lang="fr-FR" sz="800">
                          <a:effectLst/>
                        </a:rPr>
                        <a:t>AIDE A LA MOBILITÉ</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"Mise à disposition de véhicules 2 roues"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92075" marR="58420" indent="123190" algn="just">
                        <a:lnSpc>
                          <a:spcPct val="107000"/>
                        </a:lnSpc>
                        <a:spcAft>
                          <a:spcPts val="1635"/>
                        </a:spcAft>
                      </a:pPr>
                      <a:r>
                        <a:rPr lang="fr-FR" sz="800" dirty="0">
                          <a:effectLst/>
                        </a:rPr>
                        <a:t>ALLIER  (03) PUY DE DOME (63)</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7"/>
                        </a:rPr>
                        <a:t>mobilemploi03@orange.fr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Direction</a:t>
                      </a:r>
                    </a:p>
                  </a:txBody>
                  <a:tcPr marL="9781" marR="10226" marT="2223" marB="0" anchor="ctr"/>
                </a:tc>
                <a:extLst>
                  <a:ext uri="{0D108BD9-81ED-4DB2-BD59-A6C34878D82A}">
                    <a16:rowId xmlns:a16="http://schemas.microsoft.com/office/drawing/2014/main" val="3614411281"/>
                  </a:ext>
                </a:extLst>
              </a:tr>
              <a:tr h="428667">
                <a:tc>
                  <a:txBody>
                    <a:bodyPr/>
                    <a:lstStyle/>
                    <a:p>
                      <a:pPr marL="6350" indent="-6350">
                        <a:lnSpc>
                          <a:spcPct val="107000"/>
                        </a:lnSpc>
                        <a:spcAft>
                          <a:spcPts val="1635"/>
                        </a:spcAft>
                      </a:pPr>
                      <a:r>
                        <a:rPr lang="fr-FR" sz="800">
                          <a:effectLst/>
                        </a:rPr>
                        <a:t>NOUVELLE DONNE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"Parcours mobilité mobilisation"</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dirty="0">
                          <a:effectLst/>
                        </a:rPr>
                        <a:t>ARDECHE (07)</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Remobilisation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8"/>
                        </a:rPr>
                        <a:t>a.lebrun@nouvelle-donne-formation.org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Mme LEBRUN, Direction</a:t>
                      </a:r>
                    </a:p>
                  </a:txBody>
                  <a:tcPr marL="9781" marR="10226" marT="2223" marB="0" anchor="ctr"/>
                </a:tc>
                <a:extLst>
                  <a:ext uri="{0D108BD9-81ED-4DB2-BD59-A6C34878D82A}">
                    <a16:rowId xmlns:a16="http://schemas.microsoft.com/office/drawing/2014/main" val="3956470156"/>
                  </a:ext>
                </a:extLst>
              </a:tr>
              <a:tr h="416512">
                <a:tc>
                  <a:txBody>
                    <a:bodyPr/>
                    <a:lstStyle/>
                    <a:p>
                      <a:pPr marL="6350" indent="-6350">
                        <a:lnSpc>
                          <a:spcPct val="107000"/>
                        </a:lnSpc>
                        <a:spcAft>
                          <a:spcPts val="1635"/>
                        </a:spcAft>
                      </a:pPr>
                      <a:r>
                        <a:rPr lang="fr-FR" sz="800">
                          <a:effectLst/>
                        </a:rPr>
                        <a:t>ASSOCIATION TREMPLIN INSERTION CHANTIERS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"Apprendre à conduire pour l'avenir"</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dirty="0">
                          <a:effectLst/>
                        </a:rPr>
                        <a:t>ARDECHE (07)</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9"/>
                        </a:rPr>
                        <a:t>direction@groupe-tremplin.org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Felix PELAEZ</a:t>
                      </a:r>
                    </a:p>
                  </a:txBody>
                  <a:tcPr marL="9781" marR="10226" marT="2223" marB="0" anchor="ctr"/>
                </a:tc>
                <a:extLst>
                  <a:ext uri="{0D108BD9-81ED-4DB2-BD59-A6C34878D82A}">
                    <a16:rowId xmlns:a16="http://schemas.microsoft.com/office/drawing/2014/main" val="1834435288"/>
                  </a:ext>
                </a:extLst>
              </a:tr>
              <a:tr h="476064">
                <a:tc>
                  <a:txBody>
                    <a:bodyPr/>
                    <a:lstStyle/>
                    <a:p>
                      <a:pPr marL="6350" indent="-6350">
                        <a:lnSpc>
                          <a:spcPct val="107000"/>
                        </a:lnSpc>
                        <a:spcAft>
                          <a:spcPts val="1635"/>
                        </a:spcAft>
                      </a:pPr>
                      <a:r>
                        <a:rPr lang="fr-FR" sz="800">
                          <a:effectLst/>
                        </a:rPr>
                        <a:t>ASSOCIATION TREMPLIN INSERTION CHANTIERS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"Auto-école d'insertion itinérante"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dirty="0">
                          <a:effectLst/>
                        </a:rPr>
                        <a:t>ARDECHE (07)</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9"/>
                        </a:rPr>
                        <a:t>direction@groupe-tremplin.org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Felix PELAEZ</a:t>
                      </a:r>
                    </a:p>
                  </a:txBody>
                  <a:tcPr marL="9781" marR="10226" marT="2223" marB="0" anchor="ctr"/>
                </a:tc>
                <a:extLst>
                  <a:ext uri="{0D108BD9-81ED-4DB2-BD59-A6C34878D82A}">
                    <a16:rowId xmlns:a16="http://schemas.microsoft.com/office/drawing/2014/main" val="3787175397"/>
                  </a:ext>
                </a:extLst>
              </a:tr>
              <a:tr h="604007">
                <a:tc>
                  <a:txBody>
                    <a:bodyPr/>
                    <a:lstStyle/>
                    <a:p>
                      <a:pPr marL="6350" indent="-6350">
                        <a:lnSpc>
                          <a:spcPct val="107000"/>
                        </a:lnSpc>
                        <a:spcAft>
                          <a:spcPts val="1635"/>
                        </a:spcAft>
                      </a:pPr>
                      <a:r>
                        <a:rPr lang="fr-FR" sz="800">
                          <a:effectLst/>
                        </a:rPr>
                        <a:t>CEFORA SARL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"Préparation et accompagnement renforcés au permis de conduire - Ardèche"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6350" indent="-6350" algn="ctr">
                        <a:lnSpc>
                          <a:spcPct val="107000"/>
                        </a:lnSpc>
                        <a:spcAft>
                          <a:spcPts val="1635"/>
                        </a:spcAft>
                      </a:pPr>
                      <a:r>
                        <a:rPr lang="fr-FR" sz="800" dirty="0">
                          <a:effectLst/>
                        </a:rPr>
                        <a:t>ARDECHE (07)</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0"/>
                        </a:rPr>
                        <a:t>Jbabin-directionadjointe@cefora.org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Jacqueline BABIN</a:t>
                      </a:r>
                    </a:p>
                  </a:txBody>
                  <a:tcPr marL="9781" marR="10226" marT="2223" marB="0" anchor="ctr"/>
                </a:tc>
                <a:extLst>
                  <a:ext uri="{0D108BD9-81ED-4DB2-BD59-A6C34878D82A}">
                    <a16:rowId xmlns:a16="http://schemas.microsoft.com/office/drawing/2014/main" val="1248684799"/>
                  </a:ext>
                </a:extLst>
              </a:tr>
              <a:tr h="475417">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"Ateliers mobilité en sud et centre Ardèche 2021"</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6350" indent="-6350" algn="ctr">
                        <a:lnSpc>
                          <a:spcPct val="107000"/>
                        </a:lnSpc>
                        <a:spcAft>
                          <a:spcPts val="1635"/>
                        </a:spcAft>
                      </a:pPr>
                      <a:r>
                        <a:rPr lang="fr-FR" sz="800">
                          <a:effectLst/>
                        </a:rPr>
                        <a:t>ARDECHE (07)</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Remobilisation</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1"/>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2075334161"/>
                  </a:ext>
                </a:extLst>
              </a:tr>
              <a:tr h="475417">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a:t>
                      </a:r>
                      <a:r>
                        <a:rPr lang="fr-FR" sz="800" dirty="0" err="1">
                          <a:effectLst/>
                        </a:rPr>
                        <a:t>Autos-écoles</a:t>
                      </a:r>
                      <a:r>
                        <a:rPr lang="fr-FR" sz="800" dirty="0">
                          <a:effectLst/>
                        </a:rPr>
                        <a:t> insertion en Drôme-Ardèche 2021"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205105" indent="-33655">
                        <a:lnSpc>
                          <a:spcPct val="107000"/>
                        </a:lnSpc>
                        <a:spcAft>
                          <a:spcPts val="1635"/>
                        </a:spcAft>
                      </a:pPr>
                      <a:r>
                        <a:rPr lang="fr-FR" sz="800">
                          <a:effectLst/>
                        </a:rPr>
                        <a:t>ARDECHE (07)  DROME (26)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1"/>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853636469"/>
                  </a:ext>
                </a:extLst>
              </a:tr>
              <a:tr h="475417">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a:t>
                      </a:r>
                      <a:r>
                        <a:rPr lang="fr-FR" sz="800" dirty="0" err="1">
                          <a:effectLst/>
                        </a:rPr>
                        <a:t>Locamob</a:t>
                      </a:r>
                      <a:r>
                        <a:rPr lang="fr-FR" sz="800" dirty="0">
                          <a:effectLst/>
                        </a:rPr>
                        <a:t> en Drôme-Ardèche 2021"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205105" indent="-33655">
                        <a:lnSpc>
                          <a:spcPct val="107000"/>
                        </a:lnSpc>
                        <a:spcAft>
                          <a:spcPts val="1635"/>
                        </a:spcAft>
                      </a:pPr>
                      <a:r>
                        <a:rPr lang="fr-FR" sz="800">
                          <a:effectLst/>
                        </a:rPr>
                        <a:t>ARDECHE (07)  DROME (26)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1"/>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4189494597"/>
                  </a:ext>
                </a:extLst>
              </a:tr>
              <a:tr h="475417">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a:t>
                      </a:r>
                      <a:r>
                        <a:rPr lang="fr-FR" sz="800" dirty="0" err="1">
                          <a:effectLst/>
                        </a:rPr>
                        <a:t>Locauto</a:t>
                      </a:r>
                      <a:r>
                        <a:rPr lang="fr-FR" sz="800" dirty="0">
                          <a:effectLst/>
                        </a:rPr>
                        <a:t> en Drôme-Ardèche 2021"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205105" indent="-33655">
                        <a:lnSpc>
                          <a:spcPct val="107000"/>
                        </a:lnSpc>
                        <a:spcAft>
                          <a:spcPts val="1635"/>
                        </a:spcAft>
                      </a:pPr>
                      <a:r>
                        <a:rPr lang="fr-FR" sz="800" dirty="0">
                          <a:effectLst/>
                        </a:rPr>
                        <a:t>ARDECHE (07)  DROME (26)</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1"/>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2465927720"/>
                  </a:ext>
                </a:extLst>
              </a:tr>
            </a:tbl>
          </a:graphicData>
        </a:graphic>
      </p:graphicFrame>
      <p:sp>
        <p:nvSpPr>
          <p:cNvPr id="4" name="Espace réservé du numéro de diapositive 3">
            <a:extLst>
              <a:ext uri="{FF2B5EF4-FFF2-40B4-BE49-F238E27FC236}">
                <a16:creationId xmlns:a16="http://schemas.microsoft.com/office/drawing/2014/main" id="{BE9986B2-2FE7-4552-8CB9-A7D8F05C44C1}"/>
              </a:ext>
            </a:extLst>
          </p:cNvPr>
          <p:cNvSpPr>
            <a:spLocks noGrp="1"/>
          </p:cNvSpPr>
          <p:nvPr>
            <p:ph type="sldNum" sz="quarter" idx="12"/>
          </p:nvPr>
        </p:nvSpPr>
        <p:spPr/>
        <p:txBody>
          <a:bodyPr/>
          <a:lstStyle/>
          <a:p>
            <a:fld id="{0B8C26CE-D4CE-430E-8547-09864B0FA6F8}" type="slidenum">
              <a:rPr lang="fr-FR" smtClean="0"/>
              <a:t>11</a:t>
            </a:fld>
            <a:endParaRPr lang="fr-FR"/>
          </a:p>
        </p:txBody>
      </p:sp>
    </p:spTree>
    <p:extLst>
      <p:ext uri="{BB962C8B-B14F-4D97-AF65-F5344CB8AC3E}">
        <p14:creationId xmlns:p14="http://schemas.microsoft.com/office/powerpoint/2010/main" val="169221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2"/>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3"/>
          <a:stretch>
            <a:fillRect/>
          </a:stretch>
        </p:blipFill>
        <p:spPr>
          <a:xfrm>
            <a:off x="0" y="-8801"/>
            <a:ext cx="12192000" cy="97427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07783" y="168311"/>
            <a:ext cx="8424705" cy="615553"/>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r>
              <a:rPr lang="fr-FR" sz="1400" b="1" dirty="0">
                <a:solidFill>
                  <a:schemeClr val="bg1">
                    <a:lumMod val="95000"/>
                  </a:schemeClr>
                </a:solidFill>
                <a:latin typeface="Arial" panose="020B0604020202020204" pitchFamily="34" charset="0"/>
                <a:cs typeface="Arial" panose="020B0604020202020204" pitchFamily="34" charset="0"/>
              </a:rPr>
              <a:t>PROJETS FINANCES "SOUTIEN A LA MOBILITE" - PROGRAMMATION 2021</a:t>
            </a:r>
            <a:endParaRPr lang="fr-FR" sz="1400" b="1" dirty="0">
              <a:solidFill>
                <a:schemeClr val="bg1">
                  <a:lumMod val="95000"/>
                </a:schemeClr>
              </a:solidFill>
              <a:latin typeface="Arial" panose="020B0604020202020204" pitchFamily="34" charset="0"/>
              <a:cs typeface="Arial" panose="020B0604020202020204" pitchFamily="34" charset="0"/>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au 2">
            <a:extLst>
              <a:ext uri="{FF2B5EF4-FFF2-40B4-BE49-F238E27FC236}">
                <a16:creationId xmlns:a16="http://schemas.microsoft.com/office/drawing/2014/main" id="{F3A5E18A-ED13-4002-8CC9-FB810F5CD023}"/>
              </a:ext>
            </a:extLst>
          </p:cNvPr>
          <p:cNvGraphicFramePr>
            <a:graphicFrameLocks noGrp="1"/>
          </p:cNvGraphicFramePr>
          <p:nvPr>
            <p:extLst>
              <p:ext uri="{D42A27DB-BD31-4B8C-83A1-F6EECF244321}">
                <p14:modId xmlns:p14="http://schemas.microsoft.com/office/powerpoint/2010/main" val="3541232633"/>
              </p:ext>
            </p:extLst>
          </p:nvPr>
        </p:nvGraphicFramePr>
        <p:xfrm>
          <a:off x="541301" y="836336"/>
          <a:ext cx="11226843" cy="5819515"/>
        </p:xfrm>
        <a:graphic>
          <a:graphicData uri="http://schemas.openxmlformats.org/drawingml/2006/table">
            <a:tbl>
              <a:tblPr firstRow="1" firstCol="1" bandRow="1">
                <a:tableStyleId>{5C22544A-7EE6-4342-B048-85BDC9FD1C3A}</a:tableStyleId>
              </a:tblPr>
              <a:tblGrid>
                <a:gridCol w="2920524">
                  <a:extLst>
                    <a:ext uri="{9D8B030D-6E8A-4147-A177-3AD203B41FA5}">
                      <a16:colId xmlns:a16="http://schemas.microsoft.com/office/drawing/2014/main" val="1869903758"/>
                    </a:ext>
                  </a:extLst>
                </a:gridCol>
                <a:gridCol w="3247760">
                  <a:extLst>
                    <a:ext uri="{9D8B030D-6E8A-4147-A177-3AD203B41FA5}">
                      <a16:colId xmlns:a16="http://schemas.microsoft.com/office/drawing/2014/main" val="2421601153"/>
                    </a:ext>
                  </a:extLst>
                </a:gridCol>
                <a:gridCol w="2044453">
                  <a:extLst>
                    <a:ext uri="{9D8B030D-6E8A-4147-A177-3AD203B41FA5}">
                      <a16:colId xmlns:a16="http://schemas.microsoft.com/office/drawing/2014/main" val="1498524392"/>
                    </a:ext>
                  </a:extLst>
                </a:gridCol>
                <a:gridCol w="1507053">
                  <a:extLst>
                    <a:ext uri="{9D8B030D-6E8A-4147-A177-3AD203B41FA5}">
                      <a16:colId xmlns:a16="http://schemas.microsoft.com/office/drawing/2014/main" val="3384717460"/>
                    </a:ext>
                  </a:extLst>
                </a:gridCol>
                <a:gridCol w="1507053">
                  <a:extLst>
                    <a:ext uri="{9D8B030D-6E8A-4147-A177-3AD203B41FA5}">
                      <a16:colId xmlns:a16="http://schemas.microsoft.com/office/drawing/2014/main" val="3071096141"/>
                    </a:ext>
                  </a:extLst>
                </a:gridCol>
              </a:tblGrid>
              <a:tr h="291464">
                <a:tc>
                  <a:txBody>
                    <a:bodyPr/>
                    <a:lstStyle/>
                    <a:p>
                      <a:pPr marL="311785" marR="315595" indent="-6350" algn="ctr">
                        <a:lnSpc>
                          <a:spcPct val="107000"/>
                        </a:lnSpc>
                        <a:spcAft>
                          <a:spcPts val="1635"/>
                        </a:spcAft>
                      </a:pPr>
                      <a:r>
                        <a:rPr lang="fr-FR" sz="800" dirty="0">
                          <a:effectLst/>
                        </a:rPr>
                        <a:t>Nom du porteur de projet bénéficiaire de la subvention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535305" marR="534670" indent="-6350" algn="ctr">
                        <a:lnSpc>
                          <a:spcPct val="107000"/>
                        </a:lnSpc>
                        <a:spcAft>
                          <a:spcPts val="1635"/>
                        </a:spcAft>
                      </a:pPr>
                      <a:r>
                        <a:rPr lang="fr-FR" sz="800" dirty="0">
                          <a:effectLst/>
                        </a:rPr>
                        <a:t>Intitulé du projet de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06045" marR="106680" indent="-6350" algn="ctr">
                        <a:lnSpc>
                          <a:spcPct val="107000"/>
                        </a:lnSpc>
                        <a:spcAft>
                          <a:spcPts val="1635"/>
                        </a:spcAft>
                      </a:pPr>
                      <a:r>
                        <a:rPr lang="fr-FR" sz="800">
                          <a:effectLst/>
                        </a:rPr>
                        <a:t>Couverture départementale du projet</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 indent="-6350" algn="ctr">
                        <a:lnSpc>
                          <a:spcPct val="107000"/>
                        </a:lnSpc>
                        <a:spcAft>
                          <a:spcPts val="1635"/>
                        </a:spcAft>
                      </a:pPr>
                      <a:r>
                        <a:rPr lang="fr-FR" sz="800" dirty="0">
                          <a:effectLst/>
                        </a:rPr>
                        <a:t>Type d'action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 indent="-6350" algn="ctr">
                        <a:lnSpc>
                          <a:spcPct val="107000"/>
                        </a:lnSpc>
                        <a:spcAft>
                          <a:spcPts val="1635"/>
                        </a:spcAft>
                      </a:pPr>
                      <a:r>
                        <a:rPr lang="fr-FR" sz="800" b="1" kern="1200" dirty="0">
                          <a:solidFill>
                            <a:schemeClr val="lt1"/>
                          </a:solidFill>
                          <a:effectLst/>
                          <a:latin typeface="+mn-lt"/>
                          <a:ea typeface="+mn-ea"/>
                          <a:cs typeface="+mn-cs"/>
                        </a:rPr>
                        <a:t>Mail contact</a:t>
                      </a:r>
                    </a:p>
                  </a:txBody>
                  <a:tcPr marL="9781" marR="10226" marT="2223" marB="0" anchor="ctr"/>
                </a:tc>
                <a:extLst>
                  <a:ext uri="{0D108BD9-81ED-4DB2-BD59-A6C34878D82A}">
                    <a16:rowId xmlns:a16="http://schemas.microsoft.com/office/drawing/2014/main" val="437185633"/>
                  </a:ext>
                </a:extLst>
              </a:tr>
              <a:tr h="523262">
                <a:tc>
                  <a:txBody>
                    <a:bodyPr/>
                    <a:lstStyle/>
                    <a:p>
                      <a:pPr marL="6350" indent="-6350">
                        <a:lnSpc>
                          <a:spcPct val="107000"/>
                        </a:lnSpc>
                        <a:spcAft>
                          <a:spcPts val="1635"/>
                        </a:spcAft>
                      </a:pPr>
                      <a:r>
                        <a:rPr lang="fr-FR" sz="800" dirty="0">
                          <a:effectLst/>
                        </a:rPr>
                        <a:t>LA PLATEFORME TERRITORIALE DE L'EMPLOI DE LA FORMATION ET DE L'ENTREPRISE DROME ARDECHE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Projet "Plateforme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205105" indent="-33655">
                        <a:lnSpc>
                          <a:spcPct val="107000"/>
                        </a:lnSpc>
                        <a:spcAft>
                          <a:spcPts val="1635"/>
                        </a:spcAft>
                      </a:pPr>
                      <a:r>
                        <a:rPr lang="fr-FR" sz="800" dirty="0">
                          <a:effectLst/>
                        </a:rPr>
                        <a:t>ARDECHE (07)  DROME (26)</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5"/>
                        </a:rPr>
                        <a:t>direction@laplateforme-emploi.fr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Marie-Chantal SAUZET</a:t>
                      </a:r>
                    </a:p>
                  </a:txBody>
                  <a:tcPr marL="9781" marR="10226" marT="2223" marB="0" anchor="ctr"/>
                </a:tc>
                <a:extLst>
                  <a:ext uri="{0D108BD9-81ED-4DB2-BD59-A6C34878D82A}">
                    <a16:rowId xmlns:a16="http://schemas.microsoft.com/office/drawing/2014/main" val="2084070802"/>
                  </a:ext>
                </a:extLst>
              </a:tr>
              <a:tr h="523262">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205105" indent="-33655">
                        <a:lnSpc>
                          <a:spcPct val="107000"/>
                        </a:lnSpc>
                        <a:spcAft>
                          <a:spcPts val="1635"/>
                        </a:spcAft>
                      </a:pPr>
                      <a:r>
                        <a:rPr lang="fr-FR" sz="800" dirty="0">
                          <a:effectLst/>
                        </a:rPr>
                        <a:t>ARDECHE (07)  DROME (26)</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6"/>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3570814019"/>
                  </a:ext>
                </a:extLst>
              </a:tr>
              <a:tr h="670509">
                <a:tc>
                  <a:txBody>
                    <a:bodyPr/>
                    <a:lstStyle/>
                    <a:p>
                      <a:pPr marL="6350" indent="-6350">
                        <a:lnSpc>
                          <a:spcPct val="107000"/>
                        </a:lnSpc>
                        <a:spcAft>
                          <a:spcPts val="1635"/>
                        </a:spcAft>
                      </a:pPr>
                      <a:r>
                        <a:rPr lang="fr-FR" sz="800" dirty="0">
                          <a:effectLst/>
                        </a:rPr>
                        <a:t>ASSOCIATION POUR LA FORMATION ET </a:t>
                      </a:r>
                    </a:p>
                    <a:p>
                      <a:pPr marL="6350" indent="-6350">
                        <a:lnSpc>
                          <a:spcPct val="107000"/>
                        </a:lnSpc>
                        <a:spcAft>
                          <a:spcPts val="1635"/>
                        </a:spcAft>
                      </a:pPr>
                      <a:r>
                        <a:rPr lang="fr-FR" sz="800" dirty="0">
                          <a:effectLst/>
                        </a:rPr>
                        <a:t>L'ACCOMPAGNEMENT DES PERSONNES EN CONTRATS AIDES (AFAPCA)</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a:effectLst/>
                        </a:rPr>
                        <a:t>Projet "Plateforme de mobilité départementale Cantal'Mouv"</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6350" marR="635" indent="-6350" algn="ctr">
                        <a:lnSpc>
                          <a:spcPct val="107000"/>
                        </a:lnSpc>
                        <a:spcAft>
                          <a:spcPts val="1635"/>
                        </a:spcAft>
                      </a:pPr>
                      <a:r>
                        <a:rPr lang="fr-FR" sz="800" dirty="0">
                          <a:effectLst/>
                        </a:rPr>
                        <a:t>CANTAL (15)</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7"/>
                        </a:rPr>
                        <a:t>savaricpierre@gmail.com</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Pierre SAVARIC</a:t>
                      </a:r>
                    </a:p>
                  </a:txBody>
                  <a:tcPr marL="9781" marR="10226" marT="2223" marB="0" anchor="ctr"/>
                </a:tc>
                <a:extLst>
                  <a:ext uri="{0D108BD9-81ED-4DB2-BD59-A6C34878D82A}">
                    <a16:rowId xmlns:a16="http://schemas.microsoft.com/office/drawing/2014/main" val="2048820392"/>
                  </a:ext>
                </a:extLst>
              </a:tr>
              <a:tr h="523262">
                <a:tc>
                  <a:txBody>
                    <a:bodyPr/>
                    <a:lstStyle/>
                    <a:p>
                      <a:pPr marL="6350" indent="-6350">
                        <a:lnSpc>
                          <a:spcPct val="107000"/>
                        </a:lnSpc>
                        <a:spcAft>
                          <a:spcPts val="1635"/>
                        </a:spcAft>
                      </a:pPr>
                      <a:r>
                        <a:rPr lang="fr-FR" sz="800">
                          <a:effectLst/>
                        </a:rPr>
                        <a:t>ASSOCIATION AURORE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"Garage social et solidaire du Cantal"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marR="635" indent="-6350" algn="ctr">
                        <a:lnSpc>
                          <a:spcPct val="107000"/>
                        </a:lnSpc>
                        <a:spcAft>
                          <a:spcPts val="1635"/>
                        </a:spcAft>
                      </a:pPr>
                      <a:r>
                        <a:rPr lang="fr-FR" sz="800" dirty="0">
                          <a:effectLst/>
                        </a:rPr>
                        <a:t>CANTAL (15)</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Garage solidaire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8"/>
                        </a:rPr>
                        <a:t>p.polonais@aurore.asso.fr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Pascal POLONAIS</a:t>
                      </a:r>
                    </a:p>
                  </a:txBody>
                  <a:tcPr marL="9781" marR="10226" marT="2223" marB="0" anchor="ctr"/>
                </a:tc>
                <a:extLst>
                  <a:ext uri="{0D108BD9-81ED-4DB2-BD59-A6C34878D82A}">
                    <a16:rowId xmlns:a16="http://schemas.microsoft.com/office/drawing/2014/main" val="3580872894"/>
                  </a:ext>
                </a:extLst>
              </a:tr>
              <a:tr h="523262">
                <a:tc>
                  <a:txBody>
                    <a:bodyPr/>
                    <a:lstStyle/>
                    <a:p>
                      <a:pPr marL="6350" indent="-6350">
                        <a:lnSpc>
                          <a:spcPct val="107000"/>
                        </a:lnSpc>
                        <a:spcAft>
                          <a:spcPts val="1635"/>
                        </a:spcAft>
                      </a:pPr>
                      <a:r>
                        <a:rPr lang="fr-FR" sz="800">
                          <a:effectLst/>
                        </a:rPr>
                        <a:t>MOBILITÉ 07-26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"Bilans de compétences mobilité en Drôme 2021"</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6350" indent="-6350" algn="ctr">
                        <a:lnSpc>
                          <a:spcPct val="107000"/>
                        </a:lnSpc>
                        <a:spcAft>
                          <a:spcPts val="1635"/>
                        </a:spcAft>
                      </a:pPr>
                      <a:r>
                        <a:rPr lang="fr-FR" sz="800">
                          <a:effectLst/>
                        </a:rPr>
                        <a:t>DROME (26)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Remobilisation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6"/>
                        </a:rPr>
                        <a:t>mobilité0726@hotmail.fr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Sarah ARSAC</a:t>
                      </a:r>
                    </a:p>
                  </a:txBody>
                  <a:tcPr marL="9781" marR="10226" marT="2223" marB="0" anchor="ctr"/>
                </a:tc>
                <a:extLst>
                  <a:ext uri="{0D108BD9-81ED-4DB2-BD59-A6C34878D82A}">
                    <a16:rowId xmlns:a16="http://schemas.microsoft.com/office/drawing/2014/main" val="2542070029"/>
                  </a:ext>
                </a:extLst>
              </a:tr>
              <a:tr h="671446">
                <a:tc>
                  <a:txBody>
                    <a:bodyPr/>
                    <a:lstStyle/>
                    <a:p>
                      <a:pPr marL="6350" indent="-6350">
                        <a:lnSpc>
                          <a:spcPct val="107000"/>
                        </a:lnSpc>
                        <a:spcAft>
                          <a:spcPts val="1635"/>
                        </a:spcAft>
                      </a:pPr>
                      <a:r>
                        <a:rPr lang="fr-FR" sz="800">
                          <a:effectLst/>
                        </a:rPr>
                        <a:t>CEFORA SARL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"Préparation et accompagnement renforcés au permis de conduire - Drôme"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6350" indent="-6350" algn="ctr">
                        <a:lnSpc>
                          <a:spcPct val="107000"/>
                        </a:lnSpc>
                        <a:spcAft>
                          <a:spcPts val="1635"/>
                        </a:spcAft>
                      </a:pPr>
                      <a:r>
                        <a:rPr lang="fr-FR" sz="800" dirty="0">
                          <a:effectLst/>
                        </a:rPr>
                        <a:t>DROME (26)</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9"/>
                        </a:rPr>
                        <a:t>Jbabin-directionadjointe@cefora.org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Jacqueline BABIN</a:t>
                      </a:r>
                    </a:p>
                  </a:txBody>
                  <a:tcPr marL="9781" marR="10226" marT="2223" marB="0" anchor="ctr"/>
                </a:tc>
                <a:extLst>
                  <a:ext uri="{0D108BD9-81ED-4DB2-BD59-A6C34878D82A}">
                    <a16:rowId xmlns:a16="http://schemas.microsoft.com/office/drawing/2014/main" val="1163246521"/>
                  </a:ext>
                </a:extLst>
              </a:tr>
              <a:tr h="523262">
                <a:tc>
                  <a:txBody>
                    <a:bodyPr/>
                    <a:lstStyle/>
                    <a:p>
                      <a:pPr marL="6350" indent="-6350">
                        <a:lnSpc>
                          <a:spcPct val="107000"/>
                        </a:lnSpc>
                        <a:spcAft>
                          <a:spcPts val="1635"/>
                        </a:spcAft>
                      </a:pPr>
                      <a:r>
                        <a:rPr lang="fr-FR" sz="800">
                          <a:effectLst/>
                        </a:rPr>
                        <a:t>VALENCE SERVICES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a:effectLst/>
                        </a:rPr>
                        <a:t>Projet "Mob'Job" - Location de scooters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a:effectLst/>
                        </a:rPr>
                        <a:t>DROME (26)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0"/>
                        </a:rPr>
                        <a:t>direction@valence-services.fr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Marie FRENOY</a:t>
                      </a:r>
                    </a:p>
                  </a:txBody>
                  <a:tcPr marL="9781" marR="10226" marT="2223" marB="0" anchor="ctr"/>
                </a:tc>
                <a:extLst>
                  <a:ext uri="{0D108BD9-81ED-4DB2-BD59-A6C34878D82A}">
                    <a16:rowId xmlns:a16="http://schemas.microsoft.com/office/drawing/2014/main" val="660075880"/>
                  </a:ext>
                </a:extLst>
              </a:tr>
              <a:tr h="523262">
                <a:tc>
                  <a:txBody>
                    <a:bodyPr/>
                    <a:lstStyle/>
                    <a:p>
                      <a:pPr marL="6350" indent="-6350">
                        <a:lnSpc>
                          <a:spcPct val="107000"/>
                        </a:lnSpc>
                        <a:spcAft>
                          <a:spcPts val="1635"/>
                        </a:spcAft>
                      </a:pPr>
                      <a:r>
                        <a:rPr lang="fr-FR" sz="800">
                          <a:effectLst/>
                        </a:rPr>
                        <a:t>VALENCE SERVICES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"Les roues de l'emploi" - Location de voitures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a:effectLst/>
                        </a:rPr>
                        <a:t>DROME (26)</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0"/>
                        </a:rPr>
                        <a:t>direction@valence-services.fr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Marie FRENOY</a:t>
                      </a:r>
                    </a:p>
                  </a:txBody>
                  <a:tcPr marL="9781" marR="10226" marT="2223" marB="0" anchor="ctr"/>
                </a:tc>
                <a:extLst>
                  <a:ext uri="{0D108BD9-81ED-4DB2-BD59-A6C34878D82A}">
                    <a16:rowId xmlns:a16="http://schemas.microsoft.com/office/drawing/2014/main" val="962720164"/>
                  </a:ext>
                </a:extLst>
              </a:tr>
              <a:tr h="523262">
                <a:tc>
                  <a:txBody>
                    <a:bodyPr/>
                    <a:lstStyle/>
                    <a:p>
                      <a:pPr marL="6350" indent="-6350">
                        <a:lnSpc>
                          <a:spcPct val="107000"/>
                        </a:lnSpc>
                        <a:spcAft>
                          <a:spcPts val="1635"/>
                        </a:spcAft>
                      </a:pPr>
                      <a:r>
                        <a:rPr lang="fr-FR" sz="800">
                          <a:effectLst/>
                        </a:rPr>
                        <a:t>ASSOCIATION MISSION LOCALE RURALE DE LA BIEVRE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tc>
                <a:tc>
                  <a:txBody>
                    <a:bodyPr/>
                    <a:lstStyle/>
                    <a:p>
                      <a:pPr marL="1905" indent="-6350">
                        <a:lnSpc>
                          <a:spcPct val="107000"/>
                        </a:lnSpc>
                        <a:spcAft>
                          <a:spcPts val="1635"/>
                        </a:spcAft>
                      </a:pPr>
                      <a:r>
                        <a:rPr lang="fr-FR" sz="800">
                          <a:effectLst/>
                        </a:rPr>
                        <a:t>Projet "Un ticket pour l'emploi en milieu rural"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a:effectLst/>
                        </a:rPr>
                        <a:t>ISERE (38)</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Remobilisation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1"/>
                        </a:rPr>
                        <a:t>t.guiblais@mlir38.org</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Thierry GUIBLAIS</a:t>
                      </a:r>
                    </a:p>
                  </a:txBody>
                  <a:tcPr marL="9781" marR="10226" marT="2223" marB="0" anchor="ctr"/>
                </a:tc>
                <a:extLst>
                  <a:ext uri="{0D108BD9-81ED-4DB2-BD59-A6C34878D82A}">
                    <a16:rowId xmlns:a16="http://schemas.microsoft.com/office/drawing/2014/main" val="1656130234"/>
                  </a:ext>
                </a:extLst>
              </a:tr>
              <a:tr h="523262">
                <a:tc>
                  <a:txBody>
                    <a:bodyPr/>
                    <a:lstStyle/>
                    <a:p>
                      <a:pPr marL="6350" indent="-6350">
                        <a:lnSpc>
                          <a:spcPct val="107000"/>
                        </a:lnSpc>
                        <a:spcAft>
                          <a:spcPts val="1635"/>
                        </a:spcAft>
                      </a:pPr>
                      <a:r>
                        <a:rPr lang="fr-FR" sz="800">
                          <a:effectLst/>
                        </a:rPr>
                        <a:t>LE TACOT BIEVRE VALLOIRE MOBILITE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Projet "Prêt deux roues"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6350" indent="-6350" algn="ctr">
                        <a:lnSpc>
                          <a:spcPct val="107000"/>
                        </a:lnSpc>
                        <a:spcAft>
                          <a:spcPts val="1635"/>
                        </a:spcAft>
                      </a:pPr>
                      <a:r>
                        <a:rPr lang="fr-FR" sz="800">
                          <a:effectLst/>
                        </a:rPr>
                        <a:t>ISERE (38)</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781" marR="10226" marT="2223" marB="0" anchor="ctr"/>
                </a:tc>
                <a:tc>
                  <a:txBody>
                    <a:bodyPr/>
                    <a:lstStyle/>
                    <a:p>
                      <a:pPr marL="1905" indent="-6350">
                        <a:lnSpc>
                          <a:spcPct val="107000"/>
                        </a:lnSpc>
                        <a:spcAft>
                          <a:spcPts val="1635"/>
                        </a:spcAft>
                      </a:pPr>
                      <a:r>
                        <a:rPr lang="fr-FR" sz="800" kern="1200" dirty="0">
                          <a:solidFill>
                            <a:schemeClr val="dk1"/>
                          </a:solidFill>
                          <a:effectLst/>
                          <a:latin typeface="+mn-lt"/>
                          <a:ea typeface="+mn-ea"/>
                          <a:cs typeface="+mn-cs"/>
                          <a:hlinkClick r:id="rId12"/>
                        </a:rPr>
                        <a:t>letacotbvm@wanadoo.fr</a:t>
                      </a:r>
                      <a:endParaRPr lang="fr-FR" sz="800" kern="1200" dirty="0">
                        <a:solidFill>
                          <a:schemeClr val="dk1"/>
                        </a:solidFill>
                        <a:effectLst/>
                        <a:latin typeface="+mn-lt"/>
                        <a:ea typeface="+mn-ea"/>
                        <a:cs typeface="+mn-cs"/>
                      </a:endParaRPr>
                    </a:p>
                    <a:p>
                      <a:pPr marL="1905" indent="-6350">
                        <a:lnSpc>
                          <a:spcPct val="107000"/>
                        </a:lnSpc>
                        <a:spcAft>
                          <a:spcPts val="1635"/>
                        </a:spcAft>
                      </a:pPr>
                      <a:r>
                        <a:rPr lang="fr-FR" sz="800" kern="1200" dirty="0">
                          <a:solidFill>
                            <a:schemeClr val="dk1"/>
                          </a:solidFill>
                          <a:effectLst/>
                          <a:latin typeface="+mn-lt"/>
                          <a:ea typeface="+mn-ea"/>
                          <a:cs typeface="+mn-cs"/>
                        </a:rPr>
                        <a:t>Fabien AVIGNON</a:t>
                      </a:r>
                    </a:p>
                  </a:txBody>
                  <a:tcPr marL="9781" marR="10226" marT="2223" marB="0" anchor="ctr"/>
                </a:tc>
                <a:extLst>
                  <a:ext uri="{0D108BD9-81ED-4DB2-BD59-A6C34878D82A}">
                    <a16:rowId xmlns:a16="http://schemas.microsoft.com/office/drawing/2014/main" val="2051749343"/>
                  </a:ext>
                </a:extLst>
              </a:tr>
            </a:tbl>
          </a:graphicData>
        </a:graphic>
      </p:graphicFrame>
      <p:sp>
        <p:nvSpPr>
          <p:cNvPr id="4" name="Espace réservé du numéro de diapositive 3">
            <a:extLst>
              <a:ext uri="{FF2B5EF4-FFF2-40B4-BE49-F238E27FC236}">
                <a16:creationId xmlns:a16="http://schemas.microsoft.com/office/drawing/2014/main" id="{BE9986B2-2FE7-4552-8CB9-A7D8F05C44C1}"/>
              </a:ext>
            </a:extLst>
          </p:cNvPr>
          <p:cNvSpPr>
            <a:spLocks noGrp="1"/>
          </p:cNvSpPr>
          <p:nvPr>
            <p:ph type="sldNum" sz="quarter" idx="12"/>
          </p:nvPr>
        </p:nvSpPr>
        <p:spPr/>
        <p:txBody>
          <a:bodyPr/>
          <a:lstStyle/>
          <a:p>
            <a:fld id="{0B8C26CE-D4CE-430E-8547-09864B0FA6F8}" type="slidenum">
              <a:rPr lang="fr-FR" smtClean="0"/>
              <a:t>12</a:t>
            </a:fld>
            <a:endParaRPr lang="fr-FR"/>
          </a:p>
        </p:txBody>
      </p:sp>
    </p:spTree>
    <p:extLst>
      <p:ext uri="{BB962C8B-B14F-4D97-AF65-F5344CB8AC3E}">
        <p14:creationId xmlns:p14="http://schemas.microsoft.com/office/powerpoint/2010/main" val="282467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2"/>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3"/>
          <a:stretch>
            <a:fillRect/>
          </a:stretch>
        </p:blipFill>
        <p:spPr>
          <a:xfrm>
            <a:off x="0" y="-8801"/>
            <a:ext cx="12192000" cy="97427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78191" y="134480"/>
            <a:ext cx="8424705" cy="615553"/>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r>
              <a:rPr lang="fr-FR" sz="1400" b="1" dirty="0">
                <a:solidFill>
                  <a:schemeClr val="bg1">
                    <a:lumMod val="95000"/>
                  </a:schemeClr>
                </a:solidFill>
                <a:latin typeface="Arial" panose="020B0604020202020204" pitchFamily="34" charset="0"/>
                <a:cs typeface="Arial" panose="020B0604020202020204" pitchFamily="34" charset="0"/>
              </a:rPr>
              <a:t>PROJETS FINANCES "SOUTIEN A LA MOBILITE" - PROGRAMMATION 2021</a:t>
            </a:r>
            <a:endParaRPr lang="fr-FR" sz="1400" b="1" dirty="0">
              <a:solidFill>
                <a:schemeClr val="bg1">
                  <a:lumMod val="95000"/>
                </a:schemeClr>
              </a:solidFill>
              <a:latin typeface="Arial" panose="020B0604020202020204" pitchFamily="34" charset="0"/>
              <a:cs typeface="Arial" panose="020B0604020202020204" pitchFamily="34" charset="0"/>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au 1">
            <a:extLst>
              <a:ext uri="{FF2B5EF4-FFF2-40B4-BE49-F238E27FC236}">
                <a16:creationId xmlns:a16="http://schemas.microsoft.com/office/drawing/2014/main" id="{F6D7A4B6-DAF1-4702-8A75-D37E3287F368}"/>
              </a:ext>
            </a:extLst>
          </p:cNvPr>
          <p:cNvGraphicFramePr>
            <a:graphicFrameLocks noGrp="1"/>
          </p:cNvGraphicFramePr>
          <p:nvPr>
            <p:extLst>
              <p:ext uri="{D42A27DB-BD31-4B8C-83A1-F6EECF244321}">
                <p14:modId xmlns:p14="http://schemas.microsoft.com/office/powerpoint/2010/main" val="2068986828"/>
              </p:ext>
            </p:extLst>
          </p:nvPr>
        </p:nvGraphicFramePr>
        <p:xfrm>
          <a:off x="527808" y="988727"/>
          <a:ext cx="10825992" cy="4774511"/>
        </p:xfrm>
        <a:graphic>
          <a:graphicData uri="http://schemas.openxmlformats.org/drawingml/2006/table">
            <a:tbl>
              <a:tblPr firstRow="1" firstCol="1" bandRow="1">
                <a:tableStyleId>{5C22544A-7EE6-4342-B048-85BDC9FD1C3A}</a:tableStyleId>
              </a:tblPr>
              <a:tblGrid>
                <a:gridCol w="2499690">
                  <a:extLst>
                    <a:ext uri="{9D8B030D-6E8A-4147-A177-3AD203B41FA5}">
                      <a16:colId xmlns:a16="http://schemas.microsoft.com/office/drawing/2014/main" val="1181086700"/>
                    </a:ext>
                  </a:extLst>
                </a:gridCol>
                <a:gridCol w="3415965">
                  <a:extLst>
                    <a:ext uri="{9D8B030D-6E8A-4147-A177-3AD203B41FA5}">
                      <a16:colId xmlns:a16="http://schemas.microsoft.com/office/drawing/2014/main" val="2156089888"/>
                    </a:ext>
                  </a:extLst>
                </a:gridCol>
                <a:gridCol w="1570497">
                  <a:extLst>
                    <a:ext uri="{9D8B030D-6E8A-4147-A177-3AD203B41FA5}">
                      <a16:colId xmlns:a16="http://schemas.microsoft.com/office/drawing/2014/main" val="1493758517"/>
                    </a:ext>
                  </a:extLst>
                </a:gridCol>
                <a:gridCol w="1669920">
                  <a:extLst>
                    <a:ext uri="{9D8B030D-6E8A-4147-A177-3AD203B41FA5}">
                      <a16:colId xmlns:a16="http://schemas.microsoft.com/office/drawing/2014/main" val="1871133157"/>
                    </a:ext>
                  </a:extLst>
                </a:gridCol>
                <a:gridCol w="1669920">
                  <a:extLst>
                    <a:ext uri="{9D8B030D-6E8A-4147-A177-3AD203B41FA5}">
                      <a16:colId xmlns:a16="http://schemas.microsoft.com/office/drawing/2014/main" val="1747137361"/>
                    </a:ext>
                  </a:extLst>
                </a:gridCol>
              </a:tblGrid>
              <a:tr h="930601">
                <a:tc>
                  <a:txBody>
                    <a:bodyPr/>
                    <a:lstStyle/>
                    <a:p>
                      <a:pPr marL="311785" marR="314325" indent="-6350" algn="ctr">
                        <a:lnSpc>
                          <a:spcPct val="107000"/>
                        </a:lnSpc>
                        <a:spcAft>
                          <a:spcPts val="1635"/>
                        </a:spcAft>
                      </a:pPr>
                      <a:r>
                        <a:rPr lang="fr-FR" sz="800" dirty="0">
                          <a:effectLst/>
                        </a:rPr>
                        <a:t>Nom du porteur de projet bénéficiaire de la subvention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535305" marR="534035" indent="-6350" algn="ctr">
                        <a:lnSpc>
                          <a:spcPct val="107000"/>
                        </a:lnSpc>
                        <a:spcAft>
                          <a:spcPts val="1635"/>
                        </a:spcAft>
                      </a:pPr>
                      <a:r>
                        <a:rPr lang="fr-FR" sz="800" dirty="0">
                          <a:effectLst/>
                        </a:rPr>
                        <a:t>Intitulé du projet de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06045" marR="106045" indent="-6350" algn="ctr">
                        <a:lnSpc>
                          <a:spcPct val="107000"/>
                        </a:lnSpc>
                        <a:spcAft>
                          <a:spcPts val="1635"/>
                        </a:spcAft>
                      </a:pPr>
                      <a:r>
                        <a:rPr lang="fr-FR" sz="800" dirty="0">
                          <a:effectLst/>
                        </a:rPr>
                        <a:t>Couverture départementale du projet</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270" indent="-6350" algn="ctr">
                        <a:lnSpc>
                          <a:spcPct val="107000"/>
                        </a:lnSpc>
                        <a:spcAft>
                          <a:spcPts val="1635"/>
                        </a:spcAft>
                      </a:pPr>
                      <a:r>
                        <a:rPr lang="fr-FR" sz="800" dirty="0">
                          <a:effectLst/>
                        </a:rPr>
                        <a:t>Type d'action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270" indent="-6350" algn="ctr">
                        <a:lnSpc>
                          <a:spcPct val="107000"/>
                        </a:lnSpc>
                        <a:spcAft>
                          <a:spcPts val="1635"/>
                        </a:spcAft>
                      </a:pPr>
                      <a:r>
                        <a:rPr lang="fr-FR" sz="800" b="1" kern="1200" dirty="0">
                          <a:solidFill>
                            <a:schemeClr val="lt1"/>
                          </a:solidFill>
                          <a:effectLst/>
                          <a:latin typeface="+mn-lt"/>
                          <a:ea typeface="+mn-ea"/>
                          <a:cs typeface="+mn-cs"/>
                        </a:rPr>
                        <a:t>Mail contact</a:t>
                      </a:r>
                    </a:p>
                  </a:txBody>
                  <a:tcPr marL="7376" marR="8046" marT="335" marB="0" anchor="ctr"/>
                </a:tc>
                <a:extLst>
                  <a:ext uri="{0D108BD9-81ED-4DB2-BD59-A6C34878D82A}">
                    <a16:rowId xmlns:a16="http://schemas.microsoft.com/office/drawing/2014/main" val="3327495773"/>
                  </a:ext>
                </a:extLst>
              </a:tr>
              <a:tr h="511178">
                <a:tc>
                  <a:txBody>
                    <a:bodyPr/>
                    <a:lstStyle/>
                    <a:p>
                      <a:pPr marL="6350" indent="-6350">
                        <a:lnSpc>
                          <a:spcPct val="107000"/>
                        </a:lnSpc>
                        <a:spcAft>
                          <a:spcPts val="1635"/>
                        </a:spcAft>
                      </a:pPr>
                      <a:r>
                        <a:rPr lang="fr-FR" sz="800" dirty="0">
                          <a:effectLst/>
                        </a:rPr>
                        <a:t>LE TACOT BIEVRE VALLOIRE MOBILITE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"Transport à la demande"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635" indent="-6350" algn="ctr">
                        <a:lnSpc>
                          <a:spcPct val="107000"/>
                        </a:lnSpc>
                        <a:spcAft>
                          <a:spcPts val="1635"/>
                        </a:spcAft>
                      </a:pPr>
                      <a:r>
                        <a:rPr lang="fr-FR" sz="800" dirty="0">
                          <a:effectLst/>
                        </a:rPr>
                        <a:t>ISERE (38)</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Transport à la demande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kern="1200" dirty="0">
                          <a:solidFill>
                            <a:schemeClr val="dk1"/>
                          </a:solidFill>
                          <a:effectLst/>
                          <a:latin typeface="+mn-lt"/>
                          <a:ea typeface="+mn-ea"/>
                          <a:cs typeface="+mn-cs"/>
                          <a:hlinkClick r:id="rId5"/>
                        </a:rPr>
                        <a:t>letacotbvm@wanadoo.fr</a:t>
                      </a:r>
                      <a:endParaRPr lang="fr-FR" sz="800" b="0" kern="1200" dirty="0">
                        <a:solidFill>
                          <a:schemeClr val="dk1"/>
                        </a:solidFill>
                        <a:effectLst/>
                        <a:latin typeface="+mn-lt"/>
                        <a:ea typeface="+mn-ea"/>
                        <a:cs typeface="+mn-cs"/>
                      </a:endParaRPr>
                    </a:p>
                    <a:p>
                      <a:pPr marL="1905" indent="-6350">
                        <a:lnSpc>
                          <a:spcPct val="107000"/>
                        </a:lnSpc>
                        <a:spcAft>
                          <a:spcPts val="1635"/>
                        </a:spcAft>
                      </a:pPr>
                      <a:r>
                        <a:rPr lang="fr-FR" sz="800" b="0" kern="1200" dirty="0">
                          <a:solidFill>
                            <a:schemeClr val="dk1"/>
                          </a:solidFill>
                          <a:effectLst/>
                          <a:latin typeface="+mn-lt"/>
                          <a:ea typeface="+mn-ea"/>
                          <a:cs typeface="+mn-cs"/>
                        </a:rPr>
                        <a:t>Fabien AVIGNON</a:t>
                      </a:r>
                    </a:p>
                  </a:txBody>
                  <a:tcPr marL="7376" marR="8046" marT="335" marB="0" anchor="ctr"/>
                </a:tc>
                <a:extLst>
                  <a:ext uri="{0D108BD9-81ED-4DB2-BD59-A6C34878D82A}">
                    <a16:rowId xmlns:a16="http://schemas.microsoft.com/office/drawing/2014/main" val="2408211237"/>
                  </a:ext>
                </a:extLst>
              </a:tr>
              <a:tr h="652360">
                <a:tc>
                  <a:txBody>
                    <a:bodyPr/>
                    <a:lstStyle/>
                    <a:p>
                      <a:pPr marL="6350" indent="-6350">
                        <a:lnSpc>
                          <a:spcPct val="107000"/>
                        </a:lnSpc>
                        <a:spcAft>
                          <a:spcPts val="1635"/>
                        </a:spcAft>
                      </a:pPr>
                      <a:r>
                        <a:rPr lang="fr-FR" sz="800">
                          <a:effectLst/>
                        </a:rPr>
                        <a:t>METROPOLE GRENOBLE-ALPES-METROPOLE (METRO)</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dirty="0">
                          <a:effectLst/>
                        </a:rPr>
                        <a:t>Projet "Plateforme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635" indent="-6350" algn="ctr">
                        <a:lnSpc>
                          <a:spcPct val="107000"/>
                        </a:lnSpc>
                        <a:spcAft>
                          <a:spcPts val="1635"/>
                        </a:spcAft>
                      </a:pPr>
                      <a:r>
                        <a:rPr lang="fr-FR" sz="800" dirty="0">
                          <a:effectLst/>
                        </a:rPr>
                        <a:t>ISERE (38)</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6"/>
                        </a:rPr>
                        <a:t>sonia.rulliere@grenoblealpesmetropole.fr*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Sonia RULLIERE</a:t>
                      </a:r>
                    </a:p>
                  </a:txBody>
                  <a:tcPr marL="7376" marR="8046" marT="335" marB="0" anchor="ctr"/>
                </a:tc>
                <a:extLst>
                  <a:ext uri="{0D108BD9-81ED-4DB2-BD59-A6C34878D82A}">
                    <a16:rowId xmlns:a16="http://schemas.microsoft.com/office/drawing/2014/main" val="311302429"/>
                  </a:ext>
                </a:extLst>
              </a:tr>
              <a:tr h="652360">
                <a:tc>
                  <a:txBody>
                    <a:bodyPr/>
                    <a:lstStyle/>
                    <a:p>
                      <a:pPr marL="6350" indent="-6350">
                        <a:lnSpc>
                          <a:spcPct val="107000"/>
                        </a:lnSpc>
                        <a:spcAft>
                          <a:spcPts val="1635"/>
                        </a:spcAft>
                      </a:pPr>
                      <a:r>
                        <a:rPr lang="fr-FR" sz="800">
                          <a:effectLst/>
                        </a:rPr>
                        <a:t>FONDATION APPRENTIS D'AUTEUIL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"Un permis pour l'insertion - Isère"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635" indent="-6350" algn="ctr">
                        <a:lnSpc>
                          <a:spcPct val="107000"/>
                        </a:lnSpc>
                        <a:spcAft>
                          <a:spcPts val="1635"/>
                        </a:spcAft>
                      </a:pPr>
                      <a:r>
                        <a:rPr lang="fr-FR" sz="800" dirty="0">
                          <a:effectLst/>
                        </a:rPr>
                        <a:t>ISERE (38)</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7"/>
                        </a:rPr>
                        <a:t>marion.pelissier@apprentis-auteuil.org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Marion PELISSIER</a:t>
                      </a:r>
                    </a:p>
                  </a:txBody>
                  <a:tcPr marL="7376" marR="8046" marT="335" marB="0" anchor="ctr"/>
                </a:tc>
                <a:extLst>
                  <a:ext uri="{0D108BD9-81ED-4DB2-BD59-A6C34878D82A}">
                    <a16:rowId xmlns:a16="http://schemas.microsoft.com/office/drawing/2014/main" val="1236791323"/>
                  </a:ext>
                </a:extLst>
              </a:tr>
              <a:tr h="507003">
                <a:tc>
                  <a:txBody>
                    <a:bodyPr/>
                    <a:lstStyle/>
                    <a:p>
                      <a:pPr marL="6350" indent="-6350">
                        <a:lnSpc>
                          <a:spcPct val="107000"/>
                        </a:lnSpc>
                        <a:spcAft>
                          <a:spcPts val="1635"/>
                        </a:spcAft>
                      </a:pPr>
                      <a:r>
                        <a:rPr lang="fr-FR" sz="800">
                          <a:effectLst/>
                        </a:rPr>
                        <a:t>AID' AUTO 42</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"Mobiles pour l'emploi"</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gn="ctr">
                        <a:lnSpc>
                          <a:spcPct val="107000"/>
                        </a:lnSpc>
                        <a:spcAft>
                          <a:spcPts val="1635"/>
                        </a:spcAft>
                      </a:pPr>
                      <a:r>
                        <a:rPr lang="fr-FR" sz="800" dirty="0">
                          <a:effectLst/>
                        </a:rPr>
                        <a:t>LOIRE (42)</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Location de véhicules</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8"/>
                        </a:rPr>
                        <a:t>a.franzen@aidauto42.org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Andrée FRANZEN</a:t>
                      </a:r>
                    </a:p>
                  </a:txBody>
                  <a:tcPr marL="7376" marR="8046" marT="335" marB="0" anchor="ctr"/>
                </a:tc>
                <a:extLst>
                  <a:ext uri="{0D108BD9-81ED-4DB2-BD59-A6C34878D82A}">
                    <a16:rowId xmlns:a16="http://schemas.microsoft.com/office/drawing/2014/main" val="1077307622"/>
                  </a:ext>
                </a:extLst>
              </a:tr>
              <a:tr h="507003">
                <a:tc>
                  <a:txBody>
                    <a:bodyPr/>
                    <a:lstStyle/>
                    <a:p>
                      <a:pPr marL="6350" indent="-6350">
                        <a:lnSpc>
                          <a:spcPct val="107000"/>
                        </a:lnSpc>
                        <a:spcAft>
                          <a:spcPts val="1635"/>
                        </a:spcAft>
                      </a:pPr>
                      <a:r>
                        <a:rPr lang="fr-FR" sz="800">
                          <a:effectLst/>
                        </a:rPr>
                        <a:t>FORMATION INSERTION TRAVAIL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"Platefome mobilité Haute-Loire"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gn="ctr">
                        <a:lnSpc>
                          <a:spcPct val="107000"/>
                        </a:lnSpc>
                        <a:spcAft>
                          <a:spcPts val="1635"/>
                        </a:spcAft>
                      </a:pPr>
                      <a:r>
                        <a:rPr lang="fr-FR" sz="800">
                          <a:effectLst/>
                        </a:rPr>
                        <a:t>HAUTE-LOIRE (43)</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fit.formation@wanadoo.fr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Pascal GRAND</a:t>
                      </a:r>
                    </a:p>
                  </a:txBody>
                  <a:tcPr marL="7376" marR="8046" marT="335" marB="0" anchor="ctr"/>
                </a:tc>
                <a:extLst>
                  <a:ext uri="{0D108BD9-81ED-4DB2-BD59-A6C34878D82A}">
                    <a16:rowId xmlns:a16="http://schemas.microsoft.com/office/drawing/2014/main" val="3246944189"/>
                  </a:ext>
                </a:extLst>
              </a:tr>
              <a:tr h="507003">
                <a:tc>
                  <a:txBody>
                    <a:bodyPr/>
                    <a:lstStyle/>
                    <a:p>
                      <a:pPr marL="6350" indent="-6350">
                        <a:lnSpc>
                          <a:spcPct val="107000"/>
                        </a:lnSpc>
                        <a:spcAft>
                          <a:spcPts val="1635"/>
                        </a:spcAft>
                      </a:pPr>
                      <a:r>
                        <a:rPr lang="fr-FR" sz="800">
                          <a:effectLst/>
                        </a:rPr>
                        <a:t>AUTO LIBERTE POUR TOUS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a:t>
                      </a:r>
                      <a:r>
                        <a:rPr lang="fr-FR" sz="800" dirty="0" err="1">
                          <a:effectLst/>
                        </a:rPr>
                        <a:t>Solidarauto</a:t>
                      </a:r>
                      <a:r>
                        <a:rPr lang="fr-FR" sz="800" dirty="0">
                          <a:effectLst/>
                        </a:rPr>
                        <a:t> 43 - Garage solidaire </a:t>
                      </a:r>
                      <a:r>
                        <a:rPr lang="fr-FR" sz="800" dirty="0" err="1">
                          <a:effectLst/>
                        </a:rPr>
                        <a:t>HauteLoire</a:t>
                      </a:r>
                      <a:r>
                        <a:rPr lang="fr-FR" sz="800" dirty="0">
                          <a:effectLst/>
                        </a:rPr>
                        <a:t>"</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gn="ctr">
                        <a:lnSpc>
                          <a:spcPct val="107000"/>
                        </a:lnSpc>
                        <a:spcAft>
                          <a:spcPts val="1635"/>
                        </a:spcAft>
                      </a:pPr>
                      <a:r>
                        <a:rPr lang="fr-FR" sz="800">
                          <a:effectLst/>
                        </a:rPr>
                        <a:t>HAUTE-LOIRE (43)</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Garage solidaire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fit.formation@wanadoo.fr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Pascal GRAND</a:t>
                      </a:r>
                    </a:p>
                  </a:txBody>
                  <a:tcPr marL="7376" marR="8046" marT="335" marB="0" anchor="ctr"/>
                </a:tc>
                <a:extLst>
                  <a:ext uri="{0D108BD9-81ED-4DB2-BD59-A6C34878D82A}">
                    <a16:rowId xmlns:a16="http://schemas.microsoft.com/office/drawing/2014/main" val="954215894"/>
                  </a:ext>
                </a:extLst>
              </a:tr>
              <a:tr h="507003">
                <a:tc>
                  <a:txBody>
                    <a:bodyPr/>
                    <a:lstStyle/>
                    <a:p>
                      <a:pPr marL="6350" indent="-6350">
                        <a:lnSpc>
                          <a:spcPct val="107000"/>
                        </a:lnSpc>
                        <a:spcAft>
                          <a:spcPts val="1635"/>
                        </a:spcAft>
                      </a:pPr>
                      <a:r>
                        <a:rPr lang="fr-FR" sz="800">
                          <a:effectLst/>
                        </a:rPr>
                        <a:t>PLATEFORME MOBILITE DU PUY DE DOME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"Plateforme mobilité du Puy-de-Dôme"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gn="ctr">
                        <a:lnSpc>
                          <a:spcPct val="107000"/>
                        </a:lnSpc>
                        <a:spcAft>
                          <a:spcPts val="1635"/>
                        </a:spcAft>
                      </a:pPr>
                      <a:r>
                        <a:rPr lang="fr-FR" sz="800">
                          <a:effectLst/>
                        </a:rPr>
                        <a:t>PUY-DE-DOME (63)</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10"/>
                        </a:rPr>
                        <a:t>contact@pfm63.fr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Direction</a:t>
                      </a:r>
                    </a:p>
                  </a:txBody>
                  <a:tcPr marL="7376" marR="8046" marT="335" marB="0" anchor="ctr"/>
                </a:tc>
                <a:extLst>
                  <a:ext uri="{0D108BD9-81ED-4DB2-BD59-A6C34878D82A}">
                    <a16:rowId xmlns:a16="http://schemas.microsoft.com/office/drawing/2014/main" val="2788626759"/>
                  </a:ext>
                </a:extLst>
              </a:tr>
            </a:tbl>
          </a:graphicData>
        </a:graphic>
      </p:graphicFrame>
      <p:sp>
        <p:nvSpPr>
          <p:cNvPr id="4" name="Espace réservé du numéro de diapositive 3">
            <a:extLst>
              <a:ext uri="{FF2B5EF4-FFF2-40B4-BE49-F238E27FC236}">
                <a16:creationId xmlns:a16="http://schemas.microsoft.com/office/drawing/2014/main" id="{393BE848-7EBE-40EC-B016-DAFADF6FE480}"/>
              </a:ext>
            </a:extLst>
          </p:cNvPr>
          <p:cNvSpPr>
            <a:spLocks noGrp="1"/>
          </p:cNvSpPr>
          <p:nvPr>
            <p:ph type="sldNum" sz="quarter" idx="12"/>
          </p:nvPr>
        </p:nvSpPr>
        <p:spPr/>
        <p:txBody>
          <a:bodyPr/>
          <a:lstStyle/>
          <a:p>
            <a:fld id="{0B8C26CE-D4CE-430E-8547-09864B0FA6F8}" type="slidenum">
              <a:rPr lang="fr-FR" smtClean="0"/>
              <a:t>13</a:t>
            </a:fld>
            <a:endParaRPr lang="fr-FR"/>
          </a:p>
        </p:txBody>
      </p:sp>
    </p:spTree>
    <p:extLst>
      <p:ext uri="{BB962C8B-B14F-4D97-AF65-F5344CB8AC3E}">
        <p14:creationId xmlns:p14="http://schemas.microsoft.com/office/powerpoint/2010/main" val="266195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2"/>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3"/>
          <a:stretch>
            <a:fillRect/>
          </a:stretch>
        </p:blipFill>
        <p:spPr>
          <a:xfrm>
            <a:off x="0" y="-8801"/>
            <a:ext cx="12192000" cy="97427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78191" y="134480"/>
            <a:ext cx="8424705" cy="615553"/>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r>
              <a:rPr lang="fr-FR" sz="1400" b="1" dirty="0">
                <a:solidFill>
                  <a:schemeClr val="bg1">
                    <a:lumMod val="95000"/>
                  </a:schemeClr>
                </a:solidFill>
                <a:latin typeface="Arial" panose="020B0604020202020204" pitchFamily="34" charset="0"/>
                <a:cs typeface="Arial" panose="020B0604020202020204" pitchFamily="34" charset="0"/>
              </a:rPr>
              <a:t>PROJETS FINANCES "SOUTIEN A LA MOBILITE" - PROGRAMMATION 2021</a:t>
            </a:r>
            <a:endParaRPr lang="fr-FR" sz="1400" b="1" dirty="0">
              <a:solidFill>
                <a:schemeClr val="bg1">
                  <a:lumMod val="95000"/>
                </a:schemeClr>
              </a:solidFill>
              <a:latin typeface="Arial" panose="020B0604020202020204" pitchFamily="34" charset="0"/>
              <a:cs typeface="Arial" panose="020B0604020202020204" pitchFamily="34" charset="0"/>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au 1">
            <a:extLst>
              <a:ext uri="{FF2B5EF4-FFF2-40B4-BE49-F238E27FC236}">
                <a16:creationId xmlns:a16="http://schemas.microsoft.com/office/drawing/2014/main" id="{F6D7A4B6-DAF1-4702-8A75-D37E3287F368}"/>
              </a:ext>
            </a:extLst>
          </p:cNvPr>
          <p:cNvGraphicFramePr>
            <a:graphicFrameLocks noGrp="1"/>
          </p:cNvGraphicFramePr>
          <p:nvPr>
            <p:extLst>
              <p:ext uri="{D42A27DB-BD31-4B8C-83A1-F6EECF244321}">
                <p14:modId xmlns:p14="http://schemas.microsoft.com/office/powerpoint/2010/main" val="3787142630"/>
              </p:ext>
            </p:extLst>
          </p:nvPr>
        </p:nvGraphicFramePr>
        <p:xfrm>
          <a:off x="536197" y="1017483"/>
          <a:ext cx="10585859" cy="5062763"/>
        </p:xfrm>
        <a:graphic>
          <a:graphicData uri="http://schemas.openxmlformats.org/drawingml/2006/table">
            <a:tbl>
              <a:tblPr firstRow="1" firstCol="1" bandRow="1">
                <a:tableStyleId>{5C22544A-7EE6-4342-B048-85BDC9FD1C3A}</a:tableStyleId>
              </a:tblPr>
              <a:tblGrid>
                <a:gridCol w="2444244">
                  <a:extLst>
                    <a:ext uri="{9D8B030D-6E8A-4147-A177-3AD203B41FA5}">
                      <a16:colId xmlns:a16="http://schemas.microsoft.com/office/drawing/2014/main" val="1181086700"/>
                    </a:ext>
                  </a:extLst>
                </a:gridCol>
                <a:gridCol w="3340195">
                  <a:extLst>
                    <a:ext uri="{9D8B030D-6E8A-4147-A177-3AD203B41FA5}">
                      <a16:colId xmlns:a16="http://schemas.microsoft.com/office/drawing/2014/main" val="2156089888"/>
                    </a:ext>
                  </a:extLst>
                </a:gridCol>
                <a:gridCol w="1535662">
                  <a:extLst>
                    <a:ext uri="{9D8B030D-6E8A-4147-A177-3AD203B41FA5}">
                      <a16:colId xmlns:a16="http://schemas.microsoft.com/office/drawing/2014/main" val="1493758517"/>
                    </a:ext>
                  </a:extLst>
                </a:gridCol>
                <a:gridCol w="1632879">
                  <a:extLst>
                    <a:ext uri="{9D8B030D-6E8A-4147-A177-3AD203B41FA5}">
                      <a16:colId xmlns:a16="http://schemas.microsoft.com/office/drawing/2014/main" val="1871133157"/>
                    </a:ext>
                  </a:extLst>
                </a:gridCol>
                <a:gridCol w="1632879">
                  <a:extLst>
                    <a:ext uri="{9D8B030D-6E8A-4147-A177-3AD203B41FA5}">
                      <a16:colId xmlns:a16="http://schemas.microsoft.com/office/drawing/2014/main" val="1747137361"/>
                    </a:ext>
                  </a:extLst>
                </a:gridCol>
              </a:tblGrid>
              <a:tr h="835025">
                <a:tc>
                  <a:txBody>
                    <a:bodyPr/>
                    <a:lstStyle/>
                    <a:p>
                      <a:pPr marL="311785" marR="314325" indent="-6350" algn="ctr">
                        <a:lnSpc>
                          <a:spcPct val="107000"/>
                        </a:lnSpc>
                        <a:spcAft>
                          <a:spcPts val="1635"/>
                        </a:spcAft>
                      </a:pPr>
                      <a:r>
                        <a:rPr lang="fr-FR" sz="800" dirty="0">
                          <a:effectLst/>
                        </a:rPr>
                        <a:t>Nom du porteur de projet bénéficiaire de la subvention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535305" marR="534035" indent="-6350" algn="ctr">
                        <a:lnSpc>
                          <a:spcPct val="107000"/>
                        </a:lnSpc>
                        <a:spcAft>
                          <a:spcPts val="1635"/>
                        </a:spcAft>
                      </a:pPr>
                      <a:r>
                        <a:rPr lang="fr-FR" sz="800" dirty="0">
                          <a:effectLst/>
                        </a:rPr>
                        <a:t>Intitulé du projet de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06045" marR="106045" indent="-6350" algn="ctr">
                        <a:lnSpc>
                          <a:spcPct val="107000"/>
                        </a:lnSpc>
                        <a:spcAft>
                          <a:spcPts val="1635"/>
                        </a:spcAft>
                      </a:pPr>
                      <a:r>
                        <a:rPr lang="fr-FR" sz="800" dirty="0">
                          <a:effectLst/>
                        </a:rPr>
                        <a:t>Couverture départementale du projet</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270" indent="-6350" algn="ctr">
                        <a:lnSpc>
                          <a:spcPct val="107000"/>
                        </a:lnSpc>
                        <a:spcAft>
                          <a:spcPts val="1635"/>
                        </a:spcAft>
                      </a:pPr>
                      <a:r>
                        <a:rPr lang="fr-FR" sz="800" dirty="0">
                          <a:effectLst/>
                        </a:rPr>
                        <a:t>Type d'action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270" indent="-6350" algn="ctr">
                        <a:lnSpc>
                          <a:spcPct val="107000"/>
                        </a:lnSpc>
                        <a:spcAft>
                          <a:spcPts val="1635"/>
                        </a:spcAft>
                      </a:pPr>
                      <a:r>
                        <a:rPr lang="fr-FR" sz="800" b="1" kern="1200" dirty="0">
                          <a:solidFill>
                            <a:schemeClr val="lt1"/>
                          </a:solidFill>
                          <a:effectLst/>
                          <a:latin typeface="+mn-lt"/>
                          <a:ea typeface="+mn-ea"/>
                          <a:cs typeface="+mn-cs"/>
                        </a:rPr>
                        <a:t>Mail contact</a:t>
                      </a:r>
                    </a:p>
                  </a:txBody>
                  <a:tcPr marL="7376" marR="8046" marT="335" marB="0" anchor="ctr"/>
                </a:tc>
                <a:extLst>
                  <a:ext uri="{0D108BD9-81ED-4DB2-BD59-A6C34878D82A}">
                    <a16:rowId xmlns:a16="http://schemas.microsoft.com/office/drawing/2014/main" val="3327495773"/>
                  </a:ext>
                </a:extLst>
              </a:tr>
              <a:tr h="412379">
                <a:tc>
                  <a:txBody>
                    <a:bodyPr/>
                    <a:lstStyle/>
                    <a:p>
                      <a:pPr marL="6350" indent="-6350">
                        <a:lnSpc>
                          <a:spcPct val="107000"/>
                        </a:lnSpc>
                        <a:spcAft>
                          <a:spcPts val="1635"/>
                        </a:spcAft>
                      </a:pPr>
                      <a:r>
                        <a:rPr lang="fr-FR" sz="800" dirty="0">
                          <a:effectLst/>
                        </a:rPr>
                        <a:t>INNOVATION ET DEVELOPPEMENT</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"Auto-écoles sociales - Agglomération lyonnaise et Nord Est/Ouest Rhône 2021"</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gn="ctr">
                        <a:lnSpc>
                          <a:spcPct val="107000"/>
                        </a:lnSpc>
                        <a:spcAft>
                          <a:spcPts val="1635"/>
                        </a:spcAft>
                      </a:pPr>
                      <a:r>
                        <a:rPr lang="fr-FR" sz="800" dirty="0">
                          <a:effectLst/>
                        </a:rPr>
                        <a:t>RHONE (69)</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Auto-école sociale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5"/>
                        </a:rPr>
                        <a:t>p.laplace@innov.fr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Pierre LAPLACE</a:t>
                      </a:r>
                    </a:p>
                  </a:txBody>
                  <a:tcPr marL="7376" marR="8046" marT="335" marB="0" anchor="ctr"/>
                </a:tc>
                <a:extLst>
                  <a:ext uri="{0D108BD9-81ED-4DB2-BD59-A6C34878D82A}">
                    <a16:rowId xmlns:a16="http://schemas.microsoft.com/office/drawing/2014/main" val="2462311904"/>
                  </a:ext>
                </a:extLst>
              </a:tr>
              <a:tr h="201058">
                <a:tc>
                  <a:txBody>
                    <a:bodyPr/>
                    <a:lstStyle/>
                    <a:p>
                      <a:pPr marL="6350" indent="-6350">
                        <a:lnSpc>
                          <a:spcPct val="107000"/>
                        </a:lnSpc>
                        <a:spcAft>
                          <a:spcPts val="1635"/>
                        </a:spcAft>
                      </a:pPr>
                      <a:r>
                        <a:rPr lang="fr-FR" sz="800">
                          <a:effectLst/>
                        </a:rPr>
                        <a:t>INNOVATION ET DEVELOPPEMENT</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"Plateforme mobilité"</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gn="ctr">
                        <a:lnSpc>
                          <a:spcPct val="107000"/>
                        </a:lnSpc>
                        <a:spcAft>
                          <a:spcPts val="1635"/>
                        </a:spcAft>
                      </a:pPr>
                      <a:r>
                        <a:rPr lang="fr-FR" sz="800" dirty="0">
                          <a:effectLst/>
                        </a:rPr>
                        <a:t>RHONE (69)</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Plateforme mobilité</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6"/>
                        </a:rPr>
                        <a:t>v.najjarian@innov.fr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Valérie NAJJARIAN</a:t>
                      </a:r>
                    </a:p>
                  </a:txBody>
                  <a:tcPr marL="7376" marR="8046" marT="335" marB="0" anchor="ctr"/>
                </a:tc>
                <a:extLst>
                  <a:ext uri="{0D108BD9-81ED-4DB2-BD59-A6C34878D82A}">
                    <a16:rowId xmlns:a16="http://schemas.microsoft.com/office/drawing/2014/main" val="551024890"/>
                  </a:ext>
                </a:extLst>
              </a:tr>
              <a:tr h="453411">
                <a:tc>
                  <a:txBody>
                    <a:bodyPr/>
                    <a:lstStyle/>
                    <a:p>
                      <a:pPr marL="6350" indent="-6350">
                        <a:lnSpc>
                          <a:spcPct val="107000"/>
                        </a:lnSpc>
                        <a:spcAft>
                          <a:spcPts val="1635"/>
                        </a:spcAft>
                      </a:pPr>
                      <a:r>
                        <a:rPr lang="fr-FR" sz="800">
                          <a:effectLst/>
                        </a:rPr>
                        <a:t>FONDATION APPRENTIS D'AUTEUIL</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"Mob' and Go Un permis pour l'insertion - </a:t>
                      </a:r>
                    </a:p>
                    <a:p>
                      <a:pPr marL="1905" indent="-6350">
                        <a:lnSpc>
                          <a:spcPct val="107000"/>
                        </a:lnSpc>
                        <a:spcAft>
                          <a:spcPts val="1635"/>
                        </a:spcAft>
                      </a:pPr>
                      <a:r>
                        <a:rPr lang="fr-FR" sz="800">
                          <a:effectLst/>
                        </a:rPr>
                        <a:t>Rhône"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gn="ctr">
                        <a:lnSpc>
                          <a:spcPct val="107000"/>
                        </a:lnSpc>
                        <a:spcAft>
                          <a:spcPts val="1635"/>
                        </a:spcAft>
                      </a:pPr>
                      <a:r>
                        <a:rPr lang="fr-FR" sz="800">
                          <a:effectLst/>
                        </a:rPr>
                        <a:t>RHONE (69)</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7"/>
                        </a:rPr>
                        <a:t>nadia.ghazzale@apprentis-auteuil.org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Nadia GHAZZALE</a:t>
                      </a:r>
                    </a:p>
                  </a:txBody>
                  <a:tcPr marL="7376" marR="8046" marT="335" marB="0" anchor="ctr"/>
                </a:tc>
                <a:extLst>
                  <a:ext uri="{0D108BD9-81ED-4DB2-BD59-A6C34878D82A}">
                    <a16:rowId xmlns:a16="http://schemas.microsoft.com/office/drawing/2014/main" val="92822267"/>
                  </a:ext>
                </a:extLst>
              </a:tr>
              <a:tr h="201058">
                <a:tc>
                  <a:txBody>
                    <a:bodyPr/>
                    <a:lstStyle/>
                    <a:p>
                      <a:pPr marL="6350" indent="-6350">
                        <a:lnSpc>
                          <a:spcPct val="107000"/>
                        </a:lnSpc>
                        <a:spcAft>
                          <a:spcPts val="1635"/>
                        </a:spcAft>
                      </a:pPr>
                      <a:r>
                        <a:rPr lang="fr-FR" sz="800">
                          <a:effectLst/>
                        </a:rPr>
                        <a:t>PIGNON SUR RUE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"Le permis V - La vélo-école pour les personnes en insertion"</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gn="ctr">
                        <a:lnSpc>
                          <a:spcPct val="107000"/>
                        </a:lnSpc>
                        <a:spcAft>
                          <a:spcPts val="1635"/>
                        </a:spcAft>
                      </a:pPr>
                      <a:r>
                        <a:rPr lang="fr-FR" sz="800" dirty="0">
                          <a:effectLst/>
                        </a:rPr>
                        <a:t>RHONE (69)</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Auto-école sociale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8"/>
                        </a:rPr>
                        <a:t>clement@maisonduvelolyon.org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Clément SCHERF</a:t>
                      </a:r>
                    </a:p>
                  </a:txBody>
                  <a:tcPr marL="7376" marR="8046" marT="335" marB="0" anchor="ctr"/>
                </a:tc>
                <a:extLst>
                  <a:ext uri="{0D108BD9-81ED-4DB2-BD59-A6C34878D82A}">
                    <a16:rowId xmlns:a16="http://schemas.microsoft.com/office/drawing/2014/main" val="4146422587"/>
                  </a:ext>
                </a:extLst>
              </a:tr>
              <a:tr h="453411">
                <a:tc>
                  <a:txBody>
                    <a:bodyPr/>
                    <a:lstStyle/>
                    <a:p>
                      <a:pPr marL="6350" indent="-6350">
                        <a:lnSpc>
                          <a:spcPct val="107000"/>
                        </a:lnSpc>
                        <a:spcAft>
                          <a:spcPts val="1635"/>
                        </a:spcAft>
                      </a:pPr>
                      <a:r>
                        <a:rPr lang="fr-FR" sz="800">
                          <a:effectLst/>
                        </a:rPr>
                        <a:t>WIMOOV</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"Plateforme d'éco-mobilité inclusive"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gn="ctr">
                        <a:lnSpc>
                          <a:spcPct val="107000"/>
                        </a:lnSpc>
                        <a:spcAft>
                          <a:spcPts val="1635"/>
                        </a:spcAft>
                      </a:pPr>
                      <a:r>
                        <a:rPr lang="fr-FR" sz="800">
                          <a:effectLst/>
                        </a:rPr>
                        <a:t>AIN (01) ISERE (38) </a:t>
                      </a:r>
                    </a:p>
                    <a:p>
                      <a:pPr marL="6350" indent="-6350" algn="ctr">
                        <a:lnSpc>
                          <a:spcPct val="107000"/>
                        </a:lnSpc>
                        <a:spcAft>
                          <a:spcPts val="1635"/>
                        </a:spcAft>
                      </a:pPr>
                      <a:r>
                        <a:rPr lang="fr-FR" sz="800">
                          <a:effectLst/>
                        </a:rPr>
                        <a:t>SAVOIE (73) HAUTE SAVOIE (74)</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a:effectLst/>
                        </a:rPr>
                        <a:t>Platefome mobilité</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sandrine.velours@wimoov.org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Sandrine VELOURS</a:t>
                      </a:r>
                    </a:p>
                  </a:txBody>
                  <a:tcPr marL="7376" marR="8046" marT="335" marB="0" anchor="ctr"/>
                </a:tc>
                <a:extLst>
                  <a:ext uri="{0D108BD9-81ED-4DB2-BD59-A6C34878D82A}">
                    <a16:rowId xmlns:a16="http://schemas.microsoft.com/office/drawing/2014/main" val="1583061381"/>
                  </a:ext>
                </a:extLst>
              </a:tr>
              <a:tr h="293723">
                <a:tc>
                  <a:txBody>
                    <a:bodyPr/>
                    <a:lstStyle/>
                    <a:p>
                      <a:pPr marL="6350" indent="-6350">
                        <a:lnSpc>
                          <a:spcPct val="107000"/>
                        </a:lnSpc>
                        <a:spcAft>
                          <a:spcPts val="1635"/>
                        </a:spcAft>
                      </a:pPr>
                      <a:r>
                        <a:rPr lang="fr-FR" sz="800">
                          <a:effectLst/>
                        </a:rPr>
                        <a:t>WIMOOV</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"Plateforme d'écomobilité inclusive - Accompagnement et formation au permis de conduire"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6350" indent="-6350" algn="ctr">
                        <a:lnSpc>
                          <a:spcPct val="107000"/>
                        </a:lnSpc>
                        <a:spcAft>
                          <a:spcPts val="1635"/>
                        </a:spcAft>
                      </a:pPr>
                      <a:r>
                        <a:rPr lang="fr-FR" sz="800">
                          <a:effectLst/>
                        </a:rPr>
                        <a:t>ISERE (38) SAVOIE (73) HAUTE SAVOIE (74)</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dirty="0">
                          <a:effectLst/>
                        </a:rPr>
                        <a:t>Auto-école sociale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sandrine.velours@wimoov.org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Sandrine VELOURS</a:t>
                      </a:r>
                    </a:p>
                  </a:txBody>
                  <a:tcPr marL="7376" marR="8046" marT="335" marB="0" anchor="ctr"/>
                </a:tc>
                <a:extLst>
                  <a:ext uri="{0D108BD9-81ED-4DB2-BD59-A6C34878D82A}">
                    <a16:rowId xmlns:a16="http://schemas.microsoft.com/office/drawing/2014/main" val="1859781848"/>
                  </a:ext>
                </a:extLst>
              </a:tr>
              <a:tr h="330438">
                <a:tc>
                  <a:txBody>
                    <a:bodyPr/>
                    <a:lstStyle/>
                    <a:p>
                      <a:pPr marL="6350" indent="-6350">
                        <a:lnSpc>
                          <a:spcPct val="107000"/>
                        </a:lnSpc>
                        <a:spcAft>
                          <a:spcPts val="1635"/>
                        </a:spcAft>
                      </a:pPr>
                      <a:r>
                        <a:rPr lang="fr-FR" sz="800">
                          <a:effectLst/>
                        </a:rPr>
                        <a:t>ASSOCIATION ALVEOLE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"Aide à la mobilité 2021"</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76835" marR="74930" indent="-6350" algn="ctr">
                        <a:lnSpc>
                          <a:spcPct val="107000"/>
                        </a:lnSpc>
                        <a:spcAft>
                          <a:spcPts val="1635"/>
                        </a:spcAft>
                      </a:pPr>
                      <a:r>
                        <a:rPr lang="fr-FR" sz="800" dirty="0">
                          <a:effectLst/>
                        </a:rPr>
                        <a:t>SAVOIE (73) HAUTE SAVOIE (74)</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a:effectLst/>
                        </a:rPr>
                        <a:t>Location de véhicules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10"/>
                        </a:rPr>
                        <a:t>direction-alveole@alvele.fr</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Direction</a:t>
                      </a:r>
                    </a:p>
                  </a:txBody>
                  <a:tcPr marL="7376" marR="8046" marT="335" marB="0" anchor="ctr"/>
                </a:tc>
                <a:extLst>
                  <a:ext uri="{0D108BD9-81ED-4DB2-BD59-A6C34878D82A}">
                    <a16:rowId xmlns:a16="http://schemas.microsoft.com/office/drawing/2014/main" val="1640263885"/>
                  </a:ext>
                </a:extLst>
              </a:tr>
              <a:tr h="252182">
                <a:tc>
                  <a:txBody>
                    <a:bodyPr/>
                    <a:lstStyle/>
                    <a:p>
                      <a:pPr marL="6350" indent="-6350">
                        <a:lnSpc>
                          <a:spcPct val="107000"/>
                        </a:lnSpc>
                        <a:spcAft>
                          <a:spcPts val="1635"/>
                        </a:spcAft>
                      </a:pPr>
                      <a:r>
                        <a:rPr lang="fr-FR" sz="800">
                          <a:effectLst/>
                        </a:rPr>
                        <a:t>WIMOOV</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a:effectLst/>
                        </a:rPr>
                        <a:t>Projet "Plateforme d'écomobilité inclusive - Mise à disposition de véhicules"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76835" marR="74930" indent="-6350" algn="ctr">
                        <a:lnSpc>
                          <a:spcPct val="107000"/>
                        </a:lnSpc>
                        <a:spcAft>
                          <a:spcPts val="1635"/>
                        </a:spcAft>
                      </a:pPr>
                      <a:r>
                        <a:rPr lang="fr-FR" sz="800">
                          <a:effectLst/>
                        </a:rPr>
                        <a:t>SAVOIE (73) HAUTE SAVOIE (74)</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a:effectLst/>
                        </a:rPr>
                        <a:t>Location de véhicules</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sandrine.velours@wimoov.org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Sandrine VELOURS</a:t>
                      </a:r>
                    </a:p>
                  </a:txBody>
                  <a:tcPr marL="7376" marR="8046" marT="335" marB="0" anchor="ctr"/>
                </a:tc>
                <a:extLst>
                  <a:ext uri="{0D108BD9-81ED-4DB2-BD59-A6C34878D82A}">
                    <a16:rowId xmlns:a16="http://schemas.microsoft.com/office/drawing/2014/main" val="8025467"/>
                  </a:ext>
                </a:extLst>
              </a:tr>
              <a:tr h="281484">
                <a:tc>
                  <a:txBody>
                    <a:bodyPr/>
                    <a:lstStyle/>
                    <a:p>
                      <a:pPr marL="6350" indent="-6350">
                        <a:lnSpc>
                          <a:spcPct val="107000"/>
                        </a:lnSpc>
                        <a:spcAft>
                          <a:spcPts val="1635"/>
                        </a:spcAft>
                      </a:pPr>
                      <a:r>
                        <a:rPr lang="fr-FR" sz="800">
                          <a:effectLst/>
                        </a:rPr>
                        <a:t>WIMOOV</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dirty="0">
                          <a:effectLst/>
                        </a:rPr>
                        <a:t>Projet "Plateforme d'écomobilité inclusive Transport micro-collectif à la demande"</a:t>
                      </a:r>
                      <a:endParaRPr lang="fr-FR"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01600" marR="100965" indent="-6350" algn="ctr">
                        <a:lnSpc>
                          <a:spcPct val="107000"/>
                        </a:lnSpc>
                        <a:spcAft>
                          <a:spcPts val="1635"/>
                        </a:spcAft>
                      </a:pPr>
                      <a:r>
                        <a:rPr lang="fr-FR" sz="800">
                          <a:effectLst/>
                        </a:rPr>
                        <a:t>SAVOIE (73) ISERE (38)</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tc>
                <a:tc>
                  <a:txBody>
                    <a:bodyPr/>
                    <a:lstStyle/>
                    <a:p>
                      <a:pPr marL="1905" indent="-6350">
                        <a:lnSpc>
                          <a:spcPct val="107000"/>
                        </a:lnSpc>
                        <a:spcAft>
                          <a:spcPts val="1635"/>
                        </a:spcAft>
                      </a:pPr>
                      <a:r>
                        <a:rPr lang="fr-FR" sz="800">
                          <a:effectLst/>
                        </a:rPr>
                        <a:t>Transport à la demande</a:t>
                      </a:r>
                      <a:endParaRPr lang="fr-FR" sz="8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376" marR="8046" marT="335" marB="0" anchor="ctr"/>
                </a:tc>
                <a:tc>
                  <a:txBody>
                    <a:bodyPr/>
                    <a:lstStyle/>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9"/>
                        </a:rPr>
                        <a:t>sandrine.velours@wimoov.org</a:t>
                      </a:r>
                      <a:endPar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1905" indent="-6350">
                        <a:lnSpc>
                          <a:spcPct val="107000"/>
                        </a:lnSpc>
                        <a:spcAft>
                          <a:spcPts val="1635"/>
                        </a:spcAft>
                      </a:pPr>
                      <a:r>
                        <a:rPr lang="fr-FR"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Sandrine VELOURS</a:t>
                      </a:r>
                    </a:p>
                  </a:txBody>
                  <a:tcPr marL="7376" marR="8046" marT="335" marB="0" anchor="ctr"/>
                </a:tc>
                <a:extLst>
                  <a:ext uri="{0D108BD9-81ED-4DB2-BD59-A6C34878D82A}">
                    <a16:rowId xmlns:a16="http://schemas.microsoft.com/office/drawing/2014/main" val="1792614374"/>
                  </a:ext>
                </a:extLst>
              </a:tr>
            </a:tbl>
          </a:graphicData>
        </a:graphic>
      </p:graphicFrame>
      <p:sp>
        <p:nvSpPr>
          <p:cNvPr id="4" name="Espace réservé du numéro de diapositive 3">
            <a:extLst>
              <a:ext uri="{FF2B5EF4-FFF2-40B4-BE49-F238E27FC236}">
                <a16:creationId xmlns:a16="http://schemas.microsoft.com/office/drawing/2014/main" id="{393BE848-7EBE-40EC-B016-DAFADF6FE480}"/>
              </a:ext>
            </a:extLst>
          </p:cNvPr>
          <p:cNvSpPr>
            <a:spLocks noGrp="1"/>
          </p:cNvSpPr>
          <p:nvPr>
            <p:ph type="sldNum" sz="quarter" idx="12"/>
          </p:nvPr>
        </p:nvSpPr>
        <p:spPr/>
        <p:txBody>
          <a:bodyPr/>
          <a:lstStyle/>
          <a:p>
            <a:fld id="{0B8C26CE-D4CE-430E-8547-09864B0FA6F8}" type="slidenum">
              <a:rPr lang="fr-FR" smtClean="0"/>
              <a:t>14</a:t>
            </a:fld>
            <a:endParaRPr lang="fr-FR"/>
          </a:p>
        </p:txBody>
      </p:sp>
    </p:spTree>
    <p:extLst>
      <p:ext uri="{BB962C8B-B14F-4D97-AF65-F5344CB8AC3E}">
        <p14:creationId xmlns:p14="http://schemas.microsoft.com/office/powerpoint/2010/main" val="188897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313860-A922-4FA4-B5E2-E8871F105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632E82-ECF9-4775-A2AF-DDD1033AE8F1}"/>
              </a:ext>
            </a:extLst>
          </p:cNvPr>
          <p:cNvSpPr>
            <a:spLocks noGrp="1"/>
          </p:cNvSpPr>
          <p:nvPr>
            <p:ph type="ctrTitle"/>
          </p:nvPr>
        </p:nvSpPr>
        <p:spPr>
          <a:xfrm>
            <a:off x="812868" y="2351783"/>
            <a:ext cx="5334930" cy="3004145"/>
          </a:xfrm>
        </p:spPr>
        <p:txBody>
          <a:bodyPr>
            <a:noAutofit/>
          </a:bodyPr>
          <a:lstStyle/>
          <a:p>
            <a:br>
              <a:rPr lang="fr-FR" sz="2400" b="1" dirty="0"/>
            </a:br>
            <a:r>
              <a:rPr lang="fr-FR" sz="2000" b="1" dirty="0"/>
              <a:t>Abonnement TCL </a:t>
            </a:r>
            <a:br>
              <a:rPr lang="fr-FR" sz="2000" b="1" dirty="0"/>
            </a:br>
            <a:br>
              <a:rPr lang="fr-FR" sz="2000" b="1" dirty="0"/>
            </a:br>
            <a:r>
              <a:rPr lang="fr-FR" sz="2000" b="1" dirty="0"/>
              <a:t>Baisse des abonnements TCL pour les étudiants jusqu’à 28 ans !</a:t>
            </a:r>
            <a:br>
              <a:rPr lang="fr-FR" sz="2000" b="1" dirty="0"/>
            </a:br>
            <a:br>
              <a:rPr lang="fr-FR" sz="2000" dirty="0"/>
            </a:br>
            <a:r>
              <a:rPr lang="fr-FR" sz="2000" b="1" dirty="0"/>
              <a:t>Les tarifs pour les étudiants sont en baisse : </a:t>
            </a:r>
            <a:br>
              <a:rPr lang="fr-FR" sz="2000" b="1" dirty="0"/>
            </a:br>
            <a:r>
              <a:rPr lang="fr-FR" sz="2000" b="1" dirty="0"/>
              <a:t>25 € pour les jeunes âgés entre 18 et 25 ans avec 2 mois GRATUITS </a:t>
            </a:r>
            <a:br>
              <a:rPr lang="fr-FR" sz="2000" b="1" dirty="0"/>
            </a:br>
            <a:r>
              <a:rPr lang="fr-FR" sz="2000" b="1" dirty="0"/>
              <a:t>25 € pour les étudiants âgés entre 26 et 27 ans avec 2 mois GRATUITS </a:t>
            </a:r>
            <a:br>
              <a:rPr lang="fr-FR" sz="2000" b="1" dirty="0"/>
            </a:br>
            <a:r>
              <a:rPr lang="fr-FR" sz="2000" b="1" dirty="0"/>
              <a:t>10 € pour les étudiants boursiers avec 2 mois GRATUITS</a:t>
            </a:r>
            <a:r>
              <a:rPr lang="fr-FR" sz="2000" dirty="0">
                <a:effectLst/>
              </a:rPr>
              <a:t> </a:t>
            </a:r>
            <a:endParaRPr lang="fr-FR" sz="2000" dirty="0"/>
          </a:p>
        </p:txBody>
      </p:sp>
      <p:sp>
        <p:nvSpPr>
          <p:cNvPr id="3" name="Sous-titre 2">
            <a:extLst>
              <a:ext uri="{FF2B5EF4-FFF2-40B4-BE49-F238E27FC236}">
                <a16:creationId xmlns:a16="http://schemas.microsoft.com/office/drawing/2014/main" id="{1B531447-7DFD-4841-88CD-CF886B5D26CA}"/>
              </a:ext>
            </a:extLst>
          </p:cNvPr>
          <p:cNvSpPr>
            <a:spLocks noGrp="1"/>
          </p:cNvSpPr>
          <p:nvPr>
            <p:ph type="subTitle" idx="1"/>
          </p:nvPr>
        </p:nvSpPr>
        <p:spPr>
          <a:xfrm>
            <a:off x="798076" y="5419822"/>
            <a:ext cx="5334931" cy="2189214"/>
          </a:xfrm>
        </p:spPr>
        <p:txBody>
          <a:bodyPr>
            <a:normAutofit/>
          </a:bodyPr>
          <a:lstStyle/>
          <a:p>
            <a:r>
              <a:rPr lang="fr-FR" sz="2000" dirty="0">
                <a:hlinkClick r:id="rId2"/>
              </a:rPr>
              <a:t>Pour tous les 18-25 ans et les étudiants de 26-27 ans | TCL</a:t>
            </a:r>
            <a:endParaRPr lang="fr-FR" sz="2000" dirty="0"/>
          </a:p>
        </p:txBody>
      </p:sp>
      <p:sp>
        <p:nvSpPr>
          <p:cNvPr id="15" name="Oval 14">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341" y="1164128"/>
            <a:ext cx="569514" cy="569514"/>
          </a:xfrm>
          <a:prstGeom prst="ellipse">
            <a:avLst/>
          </a:prstGeom>
          <a:no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99ACE06-2742-4366-B8DD-B1D27F4F3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0"/>
            <a:ext cx="2123415" cy="1422481"/>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 name="Image 5" descr="Une image contenant texte, signe&#10;&#10;Description générée automatiquement">
            <a:extLst>
              <a:ext uri="{FF2B5EF4-FFF2-40B4-BE49-F238E27FC236}">
                <a16:creationId xmlns:a16="http://schemas.microsoft.com/office/drawing/2014/main" id="{3D8DC9DF-60BF-43A5-89BB-62C3FAD5802A}"/>
              </a:ext>
            </a:extLst>
          </p:cNvPr>
          <p:cNvPicPr>
            <a:picLocks noChangeAspect="1"/>
          </p:cNvPicPr>
          <p:nvPr/>
        </p:nvPicPr>
        <p:blipFill rotWithShape="1">
          <a:blip r:embed="rId3">
            <a:extLst>
              <a:ext uri="{28A0092B-C50C-407E-A947-70E740481C1C}">
                <a14:useLocalDpi xmlns:a14="http://schemas.microsoft.com/office/drawing/2010/main" val="0"/>
              </a:ext>
            </a:extLst>
          </a:blip>
          <a:srcRect r="-6" b="-6"/>
          <a:stretch/>
        </p:blipFill>
        <p:spPr>
          <a:xfrm>
            <a:off x="6610266" y="2150583"/>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8" name="Image 7" descr="Une image contenant texte&#10;&#10;Description générée automatiquement">
            <a:extLst>
              <a:ext uri="{FF2B5EF4-FFF2-40B4-BE49-F238E27FC236}">
                <a16:creationId xmlns:a16="http://schemas.microsoft.com/office/drawing/2014/main" id="{C731FC4B-C944-4844-B666-031F2D7E2671}"/>
              </a:ext>
            </a:extLst>
          </p:cNvPr>
          <p:cNvPicPr>
            <a:picLocks noChangeAspect="1"/>
          </p:cNvPicPr>
          <p:nvPr/>
        </p:nvPicPr>
        <p:blipFill rotWithShape="1">
          <a:blip r:embed="rId4">
            <a:extLst>
              <a:ext uri="{28A0092B-C50C-407E-A947-70E740481C1C}">
                <a14:useLocalDpi xmlns:a14="http://schemas.microsoft.com/office/drawing/2010/main" val="0"/>
              </a:ext>
            </a:extLst>
          </a:blip>
          <a:srcRect l="1353" r="4221"/>
          <a:stretch/>
        </p:blipFill>
        <p:spPr>
          <a:xfrm>
            <a:off x="9424803" y="897664"/>
            <a:ext cx="2701330" cy="2860786"/>
          </a:xfrm>
          <a:custGeom>
            <a:avLst/>
            <a:gdLst/>
            <a:ahLst/>
            <a:cxnLst/>
            <a:rect l="l" t="t" r="r" b="b"/>
            <a:pathLst>
              <a:path w="2701330" h="2860796">
                <a:moveTo>
                  <a:pt x="1381637" y="0"/>
                </a:moveTo>
                <a:lnTo>
                  <a:pt x="1481685" y="0"/>
                </a:lnTo>
                <a:lnTo>
                  <a:pt x="1578040" y="4866"/>
                </a:lnTo>
                <a:cubicBezTo>
                  <a:pt x="2059323" y="53742"/>
                  <a:pt x="2470132" y="341007"/>
                  <a:pt x="2690528" y="746720"/>
                </a:cubicBezTo>
                <a:lnTo>
                  <a:pt x="2701330" y="769143"/>
                </a:lnTo>
                <a:lnTo>
                  <a:pt x="2701330" y="2089127"/>
                </a:lnTo>
                <a:lnTo>
                  <a:pt x="2690528" y="2111550"/>
                </a:lnTo>
                <a:cubicBezTo>
                  <a:pt x="2448092" y="2557835"/>
                  <a:pt x="1975257" y="2860796"/>
                  <a:pt x="1431661" y="2860796"/>
                </a:cubicBezTo>
                <a:cubicBezTo>
                  <a:pt x="640976" y="2860796"/>
                  <a:pt x="0" y="2219820"/>
                  <a:pt x="0" y="1429135"/>
                </a:cubicBezTo>
                <a:cubicBezTo>
                  <a:pt x="0" y="687868"/>
                  <a:pt x="563358" y="78181"/>
                  <a:pt x="1285282" y="4866"/>
                </a:cubicBezTo>
                <a:close/>
              </a:path>
            </a:pathLst>
          </a:custGeom>
        </p:spPr>
      </p:pic>
      <p:cxnSp>
        <p:nvCxnSpPr>
          <p:cNvPr id="19" name="Straight Connector 18">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05035" y="3681981"/>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6802AE7A-B0C7-496D-940B-0E6C6ECC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2">
            <a:extLst>
              <a:ext uri="{FF2B5EF4-FFF2-40B4-BE49-F238E27FC236}">
                <a16:creationId xmlns:a16="http://schemas.microsoft.com/office/drawing/2014/main" id="{22DD1B47-C36B-4A09-A1B5-80A512623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4">
            <a:extLst>
              <a:ext uri="{FF2B5EF4-FFF2-40B4-BE49-F238E27FC236}">
                <a16:creationId xmlns:a16="http://schemas.microsoft.com/office/drawing/2014/main" id="{7ECD5C35-80E8-449F-8C7F-64975DE63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6306952"/>
            <a:ext cx="1454378" cy="551049"/>
          </a:xfrm>
          <a:custGeom>
            <a:avLst/>
            <a:gdLst>
              <a:gd name="connsiteX0" fmla="*/ 780476 w 1560952"/>
              <a:gd name="connsiteY0" fmla="*/ 0 h 591429"/>
              <a:gd name="connsiteX1" fmla="*/ 1525548 w 1560952"/>
              <a:gd name="connsiteY1" fmla="*/ 480469 h 591429"/>
              <a:gd name="connsiteX2" fmla="*/ 1560952 w 1560952"/>
              <a:gd name="connsiteY2" fmla="*/ 591429 h 591429"/>
              <a:gd name="connsiteX3" fmla="*/ 0 w 1560952"/>
              <a:gd name="connsiteY3" fmla="*/ 591429 h 591429"/>
              <a:gd name="connsiteX4" fmla="*/ 35404 w 1560952"/>
              <a:gd name="connsiteY4" fmla="*/ 480469 h 591429"/>
              <a:gd name="connsiteX5" fmla="*/ 780476 w 1560952"/>
              <a:gd name="connsiteY5" fmla="*/ 0 h 5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952" h="591429">
                <a:moveTo>
                  <a:pt x="780476" y="0"/>
                </a:moveTo>
                <a:cubicBezTo>
                  <a:pt x="1115417" y="0"/>
                  <a:pt x="1402793" y="198118"/>
                  <a:pt x="1525548" y="480469"/>
                </a:cubicBezTo>
                <a:lnTo>
                  <a:pt x="1560952" y="591429"/>
                </a:lnTo>
                <a:lnTo>
                  <a:pt x="0" y="591429"/>
                </a:lnTo>
                <a:lnTo>
                  <a:pt x="35404" y="480469"/>
                </a:lnTo>
                <a:cubicBezTo>
                  <a:pt x="158159" y="198118"/>
                  <a:pt x="445536" y="0"/>
                  <a:pt x="7804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998F233-1684-4EF1-9F9C-0F8EA27B0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61598">
            <a:off x="6908614" y="5665643"/>
            <a:ext cx="1780023" cy="1237913"/>
          </a:xfrm>
          <a:custGeom>
            <a:avLst/>
            <a:gdLst>
              <a:gd name="connsiteX0" fmla="*/ 1585229 w 1780023"/>
              <a:gd name="connsiteY0" fmla="*/ 764759 h 1237913"/>
              <a:gd name="connsiteX1" fmla="*/ 1623024 w 1780023"/>
              <a:gd name="connsiteY1" fmla="*/ 792810 h 1237913"/>
              <a:gd name="connsiteX2" fmla="*/ 1777614 w 1780023"/>
              <a:gd name="connsiteY2" fmla="*/ 1157141 h 1237913"/>
              <a:gd name="connsiteX3" fmla="*/ 1733799 w 1780023"/>
              <a:gd name="connsiteY3" fmla="*/ 1235532 h 1237913"/>
              <a:gd name="connsiteX4" fmla="*/ 1716464 w 1780023"/>
              <a:gd name="connsiteY4" fmla="*/ 1237722 h 1237913"/>
              <a:gd name="connsiteX5" fmla="*/ 1716464 w 1780023"/>
              <a:gd name="connsiteY5" fmla="*/ 1237913 h 1237913"/>
              <a:gd name="connsiteX6" fmla="*/ 1655409 w 1780023"/>
              <a:gd name="connsiteY6" fmla="*/ 1191717 h 1237913"/>
              <a:gd name="connsiteX7" fmla="*/ 1513200 w 1780023"/>
              <a:gd name="connsiteY7" fmla="*/ 856627 h 1237913"/>
              <a:gd name="connsiteX8" fmla="*/ 1538499 w 1780023"/>
              <a:gd name="connsiteY8" fmla="*/ 770415 h 1237913"/>
              <a:gd name="connsiteX9" fmla="*/ 1585229 w 1780023"/>
              <a:gd name="connsiteY9" fmla="*/ 764759 h 1237913"/>
              <a:gd name="connsiteX10" fmla="*/ 933455 w 1780023"/>
              <a:gd name="connsiteY10" fmla="*/ 161308 h 1237913"/>
              <a:gd name="connsiteX11" fmla="*/ 957797 w 1780023"/>
              <a:gd name="connsiteY11" fmla="*/ 167970 h 1237913"/>
              <a:gd name="connsiteX12" fmla="*/ 1286982 w 1780023"/>
              <a:gd name="connsiteY12" fmla="*/ 387616 h 1237913"/>
              <a:gd name="connsiteX13" fmla="*/ 1293725 w 1780023"/>
              <a:gd name="connsiteY13" fmla="*/ 477075 h 1237913"/>
              <a:gd name="connsiteX14" fmla="*/ 1245453 w 1780023"/>
              <a:gd name="connsiteY14" fmla="*/ 499154 h 1237913"/>
              <a:gd name="connsiteX15" fmla="*/ 1245167 w 1780023"/>
              <a:gd name="connsiteY15" fmla="*/ 499154 h 1237913"/>
              <a:gd name="connsiteX16" fmla="*/ 1203638 w 1780023"/>
              <a:gd name="connsiteY16" fmla="*/ 484104 h 1237913"/>
              <a:gd name="connsiteX17" fmla="*/ 900647 w 1780023"/>
              <a:gd name="connsiteY17" fmla="*/ 281508 h 1237913"/>
              <a:gd name="connsiteX18" fmla="*/ 872454 w 1780023"/>
              <a:gd name="connsiteY18" fmla="*/ 196164 h 1237913"/>
              <a:gd name="connsiteX19" fmla="*/ 933455 w 1780023"/>
              <a:gd name="connsiteY19" fmla="*/ 161308 h 1237913"/>
              <a:gd name="connsiteX20" fmla="*/ 454020 w 1780023"/>
              <a:gd name="connsiteY20" fmla="*/ 13474 h 1237913"/>
              <a:gd name="connsiteX21" fmla="*/ 477919 w 1780023"/>
              <a:gd name="connsiteY21" fmla="*/ 21437 h 1237913"/>
              <a:gd name="connsiteX22" fmla="*/ 509236 w 1780023"/>
              <a:gd name="connsiteY22" fmla="*/ 84182 h 1237913"/>
              <a:gd name="connsiteX23" fmla="*/ 445829 w 1780023"/>
              <a:gd name="connsiteY23" fmla="*/ 139871 h 1237913"/>
              <a:gd name="connsiteX24" fmla="*/ 437447 w 1780023"/>
              <a:gd name="connsiteY24" fmla="*/ 139395 h 1237913"/>
              <a:gd name="connsiteX25" fmla="*/ 73211 w 1780023"/>
              <a:gd name="connsiteY25" fmla="*/ 137204 h 1237913"/>
              <a:gd name="connsiteX26" fmla="*/ 749 w 1780023"/>
              <a:gd name="connsiteY26" fmla="*/ 84082 h 1237913"/>
              <a:gd name="connsiteX27" fmla="*/ 53871 w 1780023"/>
              <a:gd name="connsiteY27" fmla="*/ 11621 h 1237913"/>
              <a:gd name="connsiteX28" fmla="*/ 58352 w 1780023"/>
              <a:gd name="connsiteY28" fmla="*/ 11093 h 1237913"/>
              <a:gd name="connsiteX29" fmla="*/ 454020 w 1780023"/>
              <a:gd name="connsiteY29" fmla="*/ 13474 h 12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0023" h="1237913">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4"/>
                  <a:pt x="949959" y="164024"/>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1A4A4089-D056-4220-9E48-9C1A6B506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358" y="5835650"/>
            <a:ext cx="2358642" cy="1022351"/>
          </a:xfrm>
          <a:custGeom>
            <a:avLst/>
            <a:gdLst>
              <a:gd name="connsiteX0" fmla="*/ 61913 w 2358642"/>
              <a:gd name="connsiteY0" fmla="*/ 0 h 1022351"/>
              <a:gd name="connsiteX1" fmla="*/ 2358642 w 2358642"/>
              <a:gd name="connsiteY1" fmla="*/ 0 h 1022351"/>
              <a:gd name="connsiteX2" fmla="*/ 2358642 w 2358642"/>
              <a:gd name="connsiteY2" fmla="*/ 123825 h 1022351"/>
              <a:gd name="connsiteX3" fmla="*/ 123825 w 2358642"/>
              <a:gd name="connsiteY3" fmla="*/ 123825 h 1022351"/>
              <a:gd name="connsiteX4" fmla="*/ 123825 w 2358642"/>
              <a:gd name="connsiteY4" fmla="*/ 1022351 h 1022351"/>
              <a:gd name="connsiteX5" fmla="*/ 0 w 2358642"/>
              <a:gd name="connsiteY5" fmla="*/ 1022351 h 1022351"/>
              <a:gd name="connsiteX6" fmla="*/ 0 w 2358642"/>
              <a:gd name="connsiteY6" fmla="*/ 61913 h 1022351"/>
              <a:gd name="connsiteX7" fmla="*/ 61913 w 2358642"/>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642" h="1022351">
                <a:moveTo>
                  <a:pt x="61913" y="0"/>
                </a:moveTo>
                <a:lnTo>
                  <a:pt x="2358642" y="0"/>
                </a:lnTo>
                <a:lnTo>
                  <a:pt x="2358642"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Espace réservé du numéro de diapositive 4">
            <a:extLst>
              <a:ext uri="{FF2B5EF4-FFF2-40B4-BE49-F238E27FC236}">
                <a16:creationId xmlns:a16="http://schemas.microsoft.com/office/drawing/2014/main" id="{7418927F-50D3-4170-B624-CFF184164E7C}"/>
              </a:ext>
            </a:extLst>
          </p:cNvPr>
          <p:cNvSpPr>
            <a:spLocks noGrp="1"/>
          </p:cNvSpPr>
          <p:nvPr>
            <p:ph type="sldNum" sz="quarter" idx="12"/>
          </p:nvPr>
        </p:nvSpPr>
        <p:spPr/>
        <p:txBody>
          <a:bodyPr/>
          <a:lstStyle/>
          <a:p>
            <a:fld id="{0B8C26CE-D4CE-430E-8547-09864B0FA6F8}" type="slidenum">
              <a:rPr lang="fr-FR" smtClean="0"/>
              <a:t>15</a:t>
            </a:fld>
            <a:endParaRPr lang="fr-FR"/>
          </a:p>
        </p:txBody>
      </p:sp>
      <p:pic>
        <p:nvPicPr>
          <p:cNvPr id="18" name="Image 17">
            <a:extLst>
              <a:ext uri="{FF2B5EF4-FFF2-40B4-BE49-F238E27FC236}">
                <a16:creationId xmlns:a16="http://schemas.microsoft.com/office/drawing/2014/main" id="{1778ED17-9854-480A-A451-C5092C764CD7}"/>
              </a:ext>
            </a:extLst>
          </p:cNvPr>
          <p:cNvPicPr>
            <a:picLocks noChangeAspect="1"/>
          </p:cNvPicPr>
          <p:nvPr/>
        </p:nvPicPr>
        <p:blipFill>
          <a:blip r:embed="rId5"/>
          <a:stretch>
            <a:fillRect/>
          </a:stretch>
        </p:blipFill>
        <p:spPr>
          <a:xfrm>
            <a:off x="0" y="-8801"/>
            <a:ext cx="12192000" cy="982933"/>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80912D94-E402-443A-AD22-C1C56E80D6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22" name="ZoneTexte 21">
            <a:extLst>
              <a:ext uri="{FF2B5EF4-FFF2-40B4-BE49-F238E27FC236}">
                <a16:creationId xmlns:a16="http://schemas.microsoft.com/office/drawing/2014/main" id="{300E8280-6B26-44A2-ADA5-D7C53E4FCFED}"/>
              </a:ext>
            </a:extLst>
          </p:cNvPr>
          <p:cNvSpPr txBox="1"/>
          <p:nvPr/>
        </p:nvSpPr>
        <p:spPr>
          <a:xfrm>
            <a:off x="3178191" y="349923"/>
            <a:ext cx="8424705" cy="400110"/>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Offres TCL pour les jeunes de la Région Auvergne-Rhône-Alpes</a:t>
            </a: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spTree>
    <p:extLst>
      <p:ext uri="{BB962C8B-B14F-4D97-AF65-F5344CB8AC3E}">
        <p14:creationId xmlns:p14="http://schemas.microsoft.com/office/powerpoint/2010/main" val="413764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9DC4787-C342-40FB-8195-95FD8EA3292C}"/>
              </a:ext>
            </a:extLst>
          </p:cNvPr>
          <p:cNvSpPr txBox="1"/>
          <p:nvPr/>
        </p:nvSpPr>
        <p:spPr>
          <a:xfrm>
            <a:off x="2538573" y="1287244"/>
            <a:ext cx="8815227" cy="5262979"/>
          </a:xfrm>
          <a:prstGeom prst="rect">
            <a:avLst/>
          </a:prstGeom>
          <a:noFill/>
        </p:spPr>
        <p:txBody>
          <a:bodyPr wrap="square">
            <a:spAutoFit/>
          </a:bodyPr>
          <a:lstStyle/>
          <a:p>
            <a:pPr algn="just">
              <a:defRPr/>
            </a:pPr>
            <a:r>
              <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rPr>
              <a:t>- Bouquet d'avantages </a:t>
            </a:r>
            <a:r>
              <a:rPr lang="fr-FR" sz="1200" b="1" dirty="0">
                <a:solidFill>
                  <a:srgbClr val="0372B7"/>
                </a:solidFill>
                <a:latin typeface="Calibri" panose="020F0502020204030204"/>
              </a:rPr>
              <a:t>conditionnés</a:t>
            </a:r>
            <a:r>
              <a:rPr kumimoji="0" lang="fr-FR" sz="1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rPr>
              <a:t>pour les jeunes de 15 à 25 ans</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La Région peut financer une partie du permis de conduire (ou le passage du BAFA ou BAFD </a:t>
            </a:r>
            <a:r>
              <a:rPr lang="fr-FR" sz="1200" dirty="0">
                <a:solidFill>
                  <a:prstClr val="black"/>
                </a:solidFill>
                <a:latin typeface="Calibri" panose="020F0502020204030204"/>
              </a:rPr>
              <a:t>ou du BNSSA</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sz="1200" u="sng" dirty="0">
                <a:hlinkClick r:id="rId2"/>
              </a:rPr>
              <a:t>https://jeunes.auvergnerhonealpes.fr/dispositif/43/232-aide-au-permis-de-200.htm</a:t>
            </a:r>
            <a:endParaRPr lang="fr-FR" sz="12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rPr>
              <a:t>- 200 euros pour les jeunes âgés de 18 ans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déjà inscrits dans une auto-école (la demande doit être faite avant le 19ème anniversaire) : à part l’âge, aucun critère de sélection.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mn-cs"/>
              </a:rPr>
              <a:t>Demande à effectuer sur espace usager du site </a:t>
            </a:r>
            <a:r>
              <a:rPr kumimoji="0" lang="fr-FR" sz="1200" b="0" i="0" u="sng" strike="noStrike" kern="1200" cap="none" spc="0" normalizeH="0" baseline="0" noProof="0" dirty="0">
                <a:ln>
                  <a:noFill/>
                </a:ln>
                <a:solidFill>
                  <a:srgbClr val="0372B7"/>
                </a:solidFill>
                <a:effectLst/>
                <a:uLnTx/>
                <a:uFillTx/>
                <a:latin typeface="Calibri" panose="020F0502020204030204"/>
                <a:ea typeface="+mn-ea"/>
                <a:cs typeface="+mn-cs"/>
                <a:hlinkClick r:id="rId3"/>
              </a:rPr>
              <a:t>https://www.auvergnerhonealpes.fr/aide/385/289-financer-ma-formation-au-permis-de-conduire-orientation-formation.htm</a:t>
            </a:r>
            <a:r>
              <a:rPr kumimoji="0" lang="fr-FR" sz="1200" b="0" i="0" u="none" strike="noStrike" kern="1200" cap="none" spc="0" normalizeH="0" baseline="0" noProof="0" dirty="0">
                <a:ln>
                  <a:noFill/>
                </a:ln>
                <a:solidFill>
                  <a:srgbClr val="0372B7"/>
                </a:solidFill>
                <a:effectLst/>
                <a:uLnTx/>
                <a:uFillTx/>
                <a:latin typeface="Calibri" panose="020F0502020204030204"/>
                <a:ea typeface="+mn-ea"/>
                <a:cs typeface="+mn-cs"/>
              </a:rPr>
              <a:t> </a:t>
            </a:r>
            <a:r>
              <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mn-cs"/>
              </a:rPr>
              <a:t>ou contact </a:t>
            </a:r>
            <a:r>
              <a:rPr kumimoji="0" lang="fr-FR" sz="1200" b="0" i="0" u="sng" strike="noStrike" kern="1200" cap="none" spc="0" normalizeH="0" baseline="0" noProof="0" dirty="0">
                <a:ln>
                  <a:noFill/>
                </a:ln>
                <a:solidFill>
                  <a:srgbClr val="0372B7"/>
                </a:solidFill>
                <a:effectLst/>
                <a:uLnTx/>
                <a:uFillTx/>
                <a:latin typeface="Calibri" panose="020F0502020204030204"/>
                <a:ea typeface="+mn-ea"/>
                <a:cs typeface="+mn-cs"/>
                <a:hlinkClick r:id="rId4"/>
              </a:rPr>
              <a:t>permisdeconduire@auvergnerhonealpes.fr</a:t>
            </a:r>
            <a:endParaRPr kumimoji="0" lang="fr-FR" sz="1200" b="0" i="0" u="sng" strike="noStrike" kern="1200" cap="none" spc="0" normalizeH="0" baseline="0" noProof="0" dirty="0">
              <a:ln>
                <a:noFill/>
              </a:ln>
              <a:solidFill>
                <a:srgbClr val="0372B7"/>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1200" b="1" i="0" u="none" strike="noStrike" kern="1200" cap="none" spc="0" normalizeH="0" baseline="0" noProof="0" dirty="0" err="1">
                <a:ln>
                  <a:noFill/>
                </a:ln>
                <a:solidFill>
                  <a:srgbClr val="0372B7"/>
                </a:solidFill>
                <a:effectLst/>
                <a:uLnTx/>
                <a:uFillTx/>
                <a:latin typeface="Calibri" panose="020F0502020204030204"/>
                <a:ea typeface="+mn-ea"/>
                <a:cs typeface="+mn-cs"/>
              </a:rPr>
              <a:t>Ourà</a:t>
            </a:r>
            <a:r>
              <a:rPr kumimoji="0" lang="fr-FR" sz="1200" b="0" i="0" u="none" strike="noStrike" kern="1200" cap="none" spc="0" normalizeH="0" baseline="0" noProof="0" dirty="0">
                <a:ln>
                  <a:noFill/>
                </a:ln>
                <a:solidFill>
                  <a:srgbClr val="0372B7"/>
                </a:solidFill>
                <a:effectLst/>
                <a:uLnTx/>
                <a:uFillTx/>
                <a:latin typeface="Calibri" panose="020F0502020204030204"/>
                <a:ea typeface="+mn-ea"/>
                <a:cs typeface="+mn-cs"/>
              </a:rPr>
              <a:t> : </a:t>
            </a:r>
            <a:r>
              <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rPr>
              <a:t>trouver votre itinéraire en Auvergne-Rhône-Alpes</a:t>
            </a:r>
          </a:p>
          <a:p>
            <a:pPr algn="just">
              <a:defRPr/>
            </a:pPr>
            <a:r>
              <a:rPr lang="fr-FR" sz="1200" u="sng" dirty="0">
                <a:hlinkClick r:id="rId5"/>
              </a:rPr>
              <a:t>Vos déplacements avec </a:t>
            </a:r>
            <a:r>
              <a:rPr lang="fr-FR" sz="1200" u="sng" dirty="0" err="1">
                <a:hlinkClick r:id="rId5"/>
              </a:rPr>
              <a:t>Oùra</a:t>
            </a:r>
            <a:r>
              <a:rPr lang="fr-FR" sz="1200" u="sng" dirty="0">
                <a:hlinkClick r:id="rId5"/>
              </a:rPr>
              <a:t> - www.auvergnerhonealpes.fr</a:t>
            </a:r>
            <a:r>
              <a:rPr lang="fr-FR" sz="1200" dirty="0"/>
              <a:t> </a:t>
            </a:r>
            <a:endPar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372B7"/>
                </a:solidFill>
                <a:effectLst/>
                <a:uLnTx/>
                <a:uFillTx/>
                <a:latin typeface="Calibri" panose="020F0502020204030204"/>
                <a:ea typeface="+mn-ea"/>
                <a:cs typeface="+mn-cs"/>
              </a:rPr>
              <a:t>- MOV’ICI : </a:t>
            </a:r>
            <a:r>
              <a:rPr kumimoji="0" lang="fr-FR" sz="1200" i="0" u="none" strike="noStrike" kern="1200" cap="none" spc="0" normalizeH="0" baseline="0" noProof="0" dirty="0">
                <a:ln>
                  <a:noFill/>
                </a:ln>
                <a:effectLst/>
                <a:uLnTx/>
                <a:uFillTx/>
                <a:latin typeface="Calibri" panose="020F0502020204030204"/>
                <a:ea typeface="+mn-ea"/>
                <a:cs typeface="+mn-cs"/>
              </a:rPr>
              <a:t>le partenaire covoiturage de mes trajets du quotidien</a:t>
            </a:r>
          </a:p>
          <a:p>
            <a:r>
              <a:rPr lang="fr-FR" sz="1200" dirty="0">
                <a:hlinkClick r:id="rId6"/>
              </a:rPr>
              <a:t>MOV'ICI, le covoiturage gratuit. (auvergnerhonealpes.fr)</a:t>
            </a:r>
            <a:endParaRPr lang="fr-FR" sz="1200" dirty="0"/>
          </a:p>
          <a:p>
            <a:pPr algn="l"/>
            <a:endParaRPr lang="fr-FR" sz="1200" b="1" dirty="0">
              <a:solidFill>
                <a:srgbClr val="0372B7"/>
              </a:solidFill>
              <a:latin typeface="Calibri" panose="020F0502020204030204"/>
            </a:endParaRPr>
          </a:p>
          <a:p>
            <a:pPr algn="l"/>
            <a:r>
              <a:rPr lang="fr-FR" sz="1200" b="1" dirty="0">
                <a:solidFill>
                  <a:srgbClr val="0372B7"/>
                </a:solidFill>
                <a:latin typeface="Calibri" panose="020F0502020204030204"/>
              </a:rPr>
              <a:t>- Avec la carte TER illico LIBERTÉ JEUNES</a:t>
            </a:r>
            <a:r>
              <a:rPr lang="fr-FR" sz="1200" dirty="0">
                <a:solidFill>
                  <a:srgbClr val="000000"/>
                </a:solidFill>
                <a:latin typeface="Calibri" panose="020F0502020204030204"/>
              </a:rPr>
              <a:t>, voyagez à petits prix.</a:t>
            </a:r>
          </a:p>
          <a:p>
            <a:r>
              <a:rPr lang="pt-BR" sz="1200" dirty="0">
                <a:hlinkClick r:id="rId7"/>
              </a:rPr>
              <a:t>Tarifs TER - www.auvergnerhonealpes.fr</a:t>
            </a:r>
            <a:endParaRPr lang="fr-FR" sz="1200" dirty="0"/>
          </a:p>
          <a:p>
            <a:pPr algn="l"/>
            <a:endParaRPr lang="fr-FR" sz="1200" b="1" dirty="0">
              <a:solidFill>
                <a:srgbClr val="0372B7"/>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372B7"/>
                </a:solidFill>
                <a:latin typeface="Calibri" panose="020F0502020204030204"/>
              </a:rPr>
              <a:t>- Plateforme de mobilité Form’toit </a:t>
            </a:r>
            <a:r>
              <a:rPr lang="fr-FR" sz="1200" dirty="0">
                <a:latin typeface="Calibri" panose="020F0502020204030204"/>
              </a:rPr>
              <a:t>– faciliter l’accès au logement, au transport, à la garde d’enfants  </a:t>
            </a:r>
          </a:p>
          <a:p>
            <a:pPr>
              <a:defRPr/>
            </a:pPr>
            <a:r>
              <a:rPr lang="fr-FR" sz="1200" b="1" u="sng" dirty="0">
                <a:solidFill>
                  <a:srgbClr val="0390CE"/>
                </a:solidFill>
                <a:hlinkClick r:id="rId8"/>
              </a:rPr>
              <a:t>https://www.formtoit.org</a:t>
            </a:r>
            <a:endParaRPr lang="fr-FR" sz="1200" b="1" u="sng" dirty="0">
              <a:solidFill>
                <a:srgbClr val="0390CE"/>
              </a:solidFill>
            </a:endParaRPr>
          </a:p>
          <a:p>
            <a:pPr>
              <a:defRPr/>
            </a:pPr>
            <a:endParaRPr lang="fr-FR" sz="1200" b="1" dirty="0">
              <a:solidFill>
                <a:srgbClr val="0390CE"/>
              </a:solidFill>
            </a:endParaRPr>
          </a:p>
          <a:p>
            <a:pPr>
              <a:defRPr/>
            </a:pPr>
            <a:r>
              <a:rPr kumimoji="0" lang="fr-FR" sz="1200" b="0" i="0" strike="noStrike" kern="1200" cap="none" spc="0" normalizeH="0" baseline="0" noProof="0" dirty="0">
                <a:ln>
                  <a:noFill/>
                </a:ln>
                <a:effectLst/>
                <a:uLnTx/>
                <a:uFillTx/>
                <a:latin typeface="Calibri" panose="020F0502020204030204"/>
                <a:ea typeface="+mn-ea"/>
                <a:cs typeface="+mn-cs"/>
              </a:rPr>
              <a:t>- Transports scolaires en Région </a:t>
            </a:r>
            <a:r>
              <a:rPr lang="fr-FR" sz="1200" dirty="0">
                <a:hlinkClick r:id="rId9"/>
              </a:rPr>
              <a:t>Transport scolaire - www.auvergnerhonealpes.fr</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strike="noStrike" kern="1200" cap="none" spc="0" normalizeH="0" baseline="0" noProof="0" dirty="0">
              <a:ln>
                <a:noFill/>
              </a:ln>
              <a:effectLst/>
              <a:uLnTx/>
              <a:uFillTx/>
              <a:latin typeface="Calibri" panose="020F0502020204030204"/>
              <a:ea typeface="+mn-ea"/>
              <a:cs typeface="+mn-cs"/>
            </a:endParaRPr>
          </a:p>
          <a:p>
            <a:pPr marL="171450" indent="-171450">
              <a:buFontTx/>
              <a:buChar char="-"/>
              <a:defRPr/>
            </a:pPr>
            <a:r>
              <a:rPr lang="fr-FR" sz="1200" dirty="0">
                <a:latin typeface="Calibri" panose="020F0502020204030204"/>
              </a:rPr>
              <a:t>Initiatives issus de l’appel à projets </a:t>
            </a:r>
            <a:r>
              <a:rPr lang="fr-FR" sz="1200" b="1" dirty="0">
                <a:solidFill>
                  <a:srgbClr val="0372B7"/>
                </a:solidFill>
                <a:latin typeface="Calibri" panose="020F0502020204030204"/>
              </a:rPr>
              <a:t>« Soutien à la mobilité » </a:t>
            </a:r>
            <a:r>
              <a:rPr lang="fr-FR" sz="1200" dirty="0">
                <a:latin typeface="Calibri" panose="020F0502020204030204"/>
              </a:rPr>
              <a:t>de la Direction de la formation et de l’orientation (DFOR)</a:t>
            </a:r>
          </a:p>
          <a:p>
            <a:pPr>
              <a:defRPr/>
            </a:pPr>
            <a:endParaRPr lang="fr-FR" sz="1200" b="1" dirty="0">
              <a:solidFill>
                <a:srgbClr val="0372B7"/>
              </a:solidFill>
            </a:endParaRPr>
          </a:p>
          <a:p>
            <a:pPr marL="285750" indent="-285750">
              <a:buFontTx/>
              <a:buChar char="-"/>
              <a:defRPr/>
            </a:pPr>
            <a:r>
              <a:rPr lang="fr-FR" sz="1200" b="1" dirty="0">
                <a:solidFill>
                  <a:srgbClr val="0372B7"/>
                </a:solidFill>
              </a:rPr>
              <a:t>Offre TCL </a:t>
            </a:r>
            <a:r>
              <a:rPr lang="fr-FR" sz="1200" dirty="0">
                <a:solidFill>
                  <a:srgbClr val="000000"/>
                </a:solidFill>
              </a:rPr>
              <a:t>pour les étudiants et jeunes de 18 – 25 ans</a:t>
            </a:r>
          </a:p>
          <a:p>
            <a:pPr>
              <a:defRPr/>
            </a:pPr>
            <a:r>
              <a:rPr lang="fr-FR" sz="1200" dirty="0">
                <a:hlinkClick r:id="rId10"/>
              </a:rPr>
              <a:t>Pour tous les 18-25 ans et les étudiants de 26-27 ans | TCL</a:t>
            </a:r>
            <a:endParaRPr lang="fr-FR" sz="1200" dirty="0"/>
          </a:p>
          <a:p>
            <a:pPr marL="285750" indent="-285750">
              <a:buFontTx/>
              <a:buChar char="-"/>
              <a:defRPr/>
            </a:pPr>
            <a:endParaRPr lang="fr-FR"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78C14319-CDD1-44AF-B68E-A174DDA743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9804" y="998790"/>
            <a:ext cx="1168636" cy="1168636"/>
          </a:xfrm>
          <a:prstGeom prst="rect">
            <a:avLst/>
          </a:prstGeom>
        </p:spPr>
      </p:pic>
      <p:pic>
        <p:nvPicPr>
          <p:cNvPr id="11" name="Image 10">
            <a:extLst>
              <a:ext uri="{FF2B5EF4-FFF2-40B4-BE49-F238E27FC236}">
                <a16:creationId xmlns:a16="http://schemas.microsoft.com/office/drawing/2014/main" id="{2C8A829D-4E4F-4EFD-9D18-6971D6BB4995}"/>
              </a:ext>
            </a:extLst>
          </p:cNvPr>
          <p:cNvPicPr>
            <a:picLocks noChangeAspect="1"/>
          </p:cNvPicPr>
          <p:nvPr/>
        </p:nvPicPr>
        <p:blipFill rotWithShape="1">
          <a:blip r:embed="rId12"/>
          <a:srcRect l="76011" t="43990" r="8483" b="38277"/>
          <a:stretch/>
        </p:blipFill>
        <p:spPr>
          <a:xfrm>
            <a:off x="821810" y="3204139"/>
            <a:ext cx="1452528" cy="934391"/>
          </a:xfrm>
          <a:prstGeom prst="rect">
            <a:avLst/>
          </a:prstGeom>
        </p:spPr>
      </p:pic>
      <p:pic>
        <p:nvPicPr>
          <p:cNvPr id="12" name="Image 11">
            <a:extLst>
              <a:ext uri="{FF2B5EF4-FFF2-40B4-BE49-F238E27FC236}">
                <a16:creationId xmlns:a16="http://schemas.microsoft.com/office/drawing/2014/main" id="{876E4B03-52C9-4A79-86DF-E33BCE312008}"/>
              </a:ext>
            </a:extLst>
          </p:cNvPr>
          <p:cNvPicPr>
            <a:picLocks noChangeAspect="1"/>
          </p:cNvPicPr>
          <p:nvPr/>
        </p:nvPicPr>
        <p:blipFill rotWithShape="1">
          <a:blip r:embed="rId12"/>
          <a:srcRect l="76011" t="19176" r="8483" b="63475"/>
          <a:stretch/>
        </p:blipFill>
        <p:spPr>
          <a:xfrm>
            <a:off x="7884336" y="2627064"/>
            <a:ext cx="1452528" cy="914162"/>
          </a:xfrm>
          <a:prstGeom prst="rect">
            <a:avLst/>
          </a:prstGeom>
        </p:spPr>
      </p:pic>
      <p:pic>
        <p:nvPicPr>
          <p:cNvPr id="14" name="Graphique 13" descr="Badge d'employé avec un remplissage uni">
            <a:extLst>
              <a:ext uri="{FF2B5EF4-FFF2-40B4-BE49-F238E27FC236}">
                <a16:creationId xmlns:a16="http://schemas.microsoft.com/office/drawing/2014/main" id="{FBB7E3C1-9EDB-4EC0-AB85-374F4F75A3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5940" y="1921579"/>
            <a:ext cx="1022332" cy="1022332"/>
          </a:xfrm>
          <a:prstGeom prst="rect">
            <a:avLst/>
          </a:prstGeom>
        </p:spPr>
      </p:pic>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15"/>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16"/>
          <a:stretch>
            <a:fillRect/>
          </a:stretch>
        </p:blipFill>
        <p:spPr>
          <a:xfrm>
            <a:off x="0" y="-8801"/>
            <a:ext cx="12192000" cy="109728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78191" y="349923"/>
            <a:ext cx="8424705" cy="646331"/>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chemeClr val="bg1">
                    <a:lumMod val="95000"/>
                  </a:schemeClr>
                </a:solidFill>
                <a:effectLst/>
                <a:uLnTx/>
                <a:uFillTx/>
                <a:latin typeface="Arial" panose="020B0604020202020204" pitchFamily="34" charset="0"/>
                <a:ea typeface="Calibri" panose="020F0502020204030204" pitchFamily="34" charset="0"/>
                <a:cs typeface="Arial" panose="020B0604020202020204" pitchFamily="34" charset="0"/>
                <a:sym typeface="Arial Narrow" panose="020B0606020202030204" pitchFamily="34" charset="0"/>
              </a:rPr>
              <a:t>Différentes directions impliquées : DFOR, DM, DJSSH et DEL </a:t>
            </a: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2546899" y="1088762"/>
            <a:ext cx="8172450" cy="5694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altLang="fr-FR" sz="2000" b="1" i="0" u="none" strike="noStrike" kern="1200" cap="all" spc="0" normalizeH="0" baseline="0" noProof="0" dirty="0">
                <a:ln>
                  <a:noFill/>
                </a:ln>
                <a:solidFill>
                  <a:srgbClr val="0390CE"/>
                </a:solidFill>
                <a:effectLst/>
                <a:uLnTx/>
                <a:uFillTx/>
                <a:latin typeface="Calibri" panose="020F0502020204030204"/>
                <a:ea typeface="+mn-ea"/>
                <a:cs typeface="Arial" panose="020B0604020202020204" pitchFamily="34" charset="0"/>
                <a:sym typeface="Arial Narrow" panose="020B0606020202030204" pitchFamily="34" charset="0"/>
              </a:rPr>
              <a:t>Sommaire</a:t>
            </a:r>
            <a:br>
              <a:rPr kumimoji="0" lang="fr-FR" altLang="fr-FR" sz="6000" b="1" i="0" u="none" strike="noStrike" kern="1200" cap="all" spc="0" normalizeH="0" baseline="0" noProof="0" dirty="0">
                <a:ln>
                  <a:noFill/>
                </a:ln>
                <a:solidFill>
                  <a:srgbClr val="0390CE"/>
                </a:solidFill>
                <a:effectLst/>
                <a:uLnTx/>
                <a:uFillTx/>
                <a:latin typeface="Calibri" panose="020F0502020204030204"/>
                <a:ea typeface="+mn-ea"/>
                <a:cs typeface="Arial" panose="020B0604020202020204" pitchFamily="34" charset="0"/>
                <a:sym typeface="Arial Narrow" panose="020B0606020202030204" pitchFamily="34" charset="0"/>
              </a:rPr>
            </a:b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illico LIBERTÉ JEUNES">
            <a:extLst>
              <a:ext uri="{FF2B5EF4-FFF2-40B4-BE49-F238E27FC236}">
                <a16:creationId xmlns:a16="http://schemas.microsoft.com/office/drawing/2014/main" id="{0B4FFED2-9454-4233-BE60-3D77A876B23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58817" y="3589890"/>
            <a:ext cx="1676842"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Pictogramme abonnement 18-25ans">
            <a:extLst>
              <a:ext uri="{FF2B5EF4-FFF2-40B4-BE49-F238E27FC236}">
                <a16:creationId xmlns:a16="http://schemas.microsoft.com/office/drawing/2014/main" id="{9A2A70C9-1B43-4C9E-ABA1-EE4096C179DF}"/>
              </a:ext>
            </a:extLst>
          </p:cNvPr>
          <p:cNvSpPr>
            <a:spLocks noChangeAspect="1" noChangeArrowheads="1"/>
          </p:cNvSpPr>
          <p:nvPr/>
        </p:nvSpPr>
        <p:spPr bwMode="auto">
          <a:xfrm>
            <a:off x="6572775" y="4904065"/>
            <a:ext cx="784370" cy="724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8" descr="Pictogramme abonnement 18-25ans">
            <a:extLst>
              <a:ext uri="{FF2B5EF4-FFF2-40B4-BE49-F238E27FC236}">
                <a16:creationId xmlns:a16="http://schemas.microsoft.com/office/drawing/2014/main" id="{621B1729-B793-4D61-831E-2DA8192978FC}"/>
              </a:ext>
            </a:extLst>
          </p:cNvPr>
          <p:cNvSpPr>
            <a:spLocks noChangeAspect="1" noChangeArrowheads="1"/>
          </p:cNvSpPr>
          <p:nvPr/>
        </p:nvSpPr>
        <p:spPr bwMode="auto">
          <a:xfrm>
            <a:off x="5658375" y="45774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Espace réservé du numéro de diapositive 3">
            <a:extLst>
              <a:ext uri="{FF2B5EF4-FFF2-40B4-BE49-F238E27FC236}">
                <a16:creationId xmlns:a16="http://schemas.microsoft.com/office/drawing/2014/main" id="{F313061A-9B7E-489C-813B-993EDF011E11}"/>
              </a:ext>
            </a:extLst>
          </p:cNvPr>
          <p:cNvSpPr>
            <a:spLocks noGrp="1"/>
          </p:cNvSpPr>
          <p:nvPr>
            <p:ph type="sldNum" sz="quarter" idx="12"/>
          </p:nvPr>
        </p:nvSpPr>
        <p:spPr/>
        <p:txBody>
          <a:bodyPr/>
          <a:lstStyle/>
          <a:p>
            <a:fld id="{0B8C26CE-D4CE-430E-8547-09864B0FA6F8}" type="slidenum">
              <a:rPr lang="fr-FR" smtClean="0"/>
              <a:t>2</a:t>
            </a:fld>
            <a:endParaRPr lang="fr-FR"/>
          </a:p>
        </p:txBody>
      </p:sp>
      <p:pic>
        <p:nvPicPr>
          <p:cNvPr id="18" name="Image 17">
            <a:extLst>
              <a:ext uri="{FF2B5EF4-FFF2-40B4-BE49-F238E27FC236}">
                <a16:creationId xmlns:a16="http://schemas.microsoft.com/office/drawing/2014/main" id="{F174125D-65F3-469E-83B1-871C8ABE62B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2395" y="4398758"/>
            <a:ext cx="2242907" cy="665703"/>
          </a:xfrm>
          <a:prstGeom prst="rect">
            <a:avLst/>
          </a:prstGeom>
        </p:spPr>
      </p:pic>
      <p:sp>
        <p:nvSpPr>
          <p:cNvPr id="6" name="Flèche : droite 5">
            <a:extLst>
              <a:ext uri="{FF2B5EF4-FFF2-40B4-BE49-F238E27FC236}">
                <a16:creationId xmlns:a16="http://schemas.microsoft.com/office/drawing/2014/main" id="{46997079-839D-4016-B713-72312BAB1399}"/>
              </a:ext>
            </a:extLst>
          </p:cNvPr>
          <p:cNvSpPr/>
          <p:nvPr/>
        </p:nvSpPr>
        <p:spPr>
          <a:xfrm>
            <a:off x="486561" y="1701149"/>
            <a:ext cx="1022332" cy="934391"/>
          </a:xfrm>
          <a:prstGeom prst="rightArrow">
            <a:avLst>
              <a:gd name="adj1" fmla="val 50000"/>
              <a:gd name="adj2" fmla="val 534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Aide au permis</a:t>
            </a:r>
          </a:p>
        </p:txBody>
      </p:sp>
    </p:spTree>
    <p:extLst>
      <p:ext uri="{BB962C8B-B14F-4D97-AF65-F5344CB8AC3E}">
        <p14:creationId xmlns:p14="http://schemas.microsoft.com/office/powerpoint/2010/main" val="290334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9DC4787-C342-40FB-8195-95FD8EA3292C}"/>
              </a:ext>
            </a:extLst>
          </p:cNvPr>
          <p:cNvSpPr txBox="1"/>
          <p:nvPr/>
        </p:nvSpPr>
        <p:spPr>
          <a:xfrm>
            <a:off x="2744509" y="1790363"/>
            <a:ext cx="8815227" cy="375487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372B7"/>
                </a:solidFill>
                <a:effectLst/>
                <a:uLnTx/>
                <a:uFillTx/>
                <a:latin typeface="Calibri" panose="020F0502020204030204"/>
                <a:ea typeface="+mn-ea"/>
                <a:cs typeface="+mn-cs"/>
              </a:rPr>
              <a:t>Bouquet d'avantages </a:t>
            </a:r>
            <a:r>
              <a:rPr lang="fr-FR" sz="1400" b="1" dirty="0">
                <a:solidFill>
                  <a:srgbClr val="0372B7"/>
                </a:solidFill>
                <a:latin typeface="Calibri" panose="020F0502020204030204"/>
              </a:rPr>
              <a:t>conditionnés</a:t>
            </a:r>
            <a:r>
              <a:rPr kumimoji="0" lang="fr-FR" sz="1400" b="1" i="0" u="none" strike="noStrike" kern="1200" cap="none" spc="0" normalizeH="0" baseline="0" noProof="0" dirty="0">
                <a:ln>
                  <a:noFill/>
                </a:ln>
                <a:solidFill>
                  <a:srgbClr val="0372B7"/>
                </a:solidFill>
                <a:effectLst/>
                <a:uLnTx/>
                <a:uFillTx/>
                <a:latin typeface="Calibri" panose="020F0502020204030204"/>
                <a:ea typeface="+mn-ea"/>
                <a:cs typeface="+mn-cs"/>
              </a:rPr>
              <a:t> pour les jeunes de 15 à 25 ans</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La Région peut financer une partie du permis de conduire (ou le passage du BAFA ou BAFD </a:t>
            </a:r>
            <a:r>
              <a:rPr lang="fr-FR" sz="1400" dirty="0">
                <a:solidFill>
                  <a:prstClr val="black"/>
                </a:solidFill>
                <a:latin typeface="Calibri" panose="020F0502020204030204"/>
              </a:rPr>
              <a:t>ou du BNSSA</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a:ea typeface="+mn-ea"/>
                <a:cs typeface="+mn-cs"/>
              </a:rPr>
              <a:t>Possibilité de</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fr-FR" sz="1400" dirty="0">
                <a:solidFill>
                  <a:srgbClr val="000000"/>
                </a:solidFill>
                <a:latin typeface="Calibri" panose="020F0502020204030204"/>
              </a:rPr>
              <a:t>bénéficier jusqu’à 1000 euros en contrepartie d’heures d’engagement volontaire </a:t>
            </a:r>
            <a:r>
              <a:rPr kumimoji="0" lang="fr-FR" sz="1400" b="0" i="0" u="none" strike="noStrike" kern="1200" cap="none" spc="0" normalizeH="0" baseline="0" noProof="0" dirty="0">
                <a:ln>
                  <a:noFill/>
                </a:ln>
                <a:solidFill>
                  <a:srgbClr val="000000"/>
                </a:solidFill>
                <a:effectLst/>
                <a:uLnTx/>
                <a:uFillTx/>
                <a:latin typeface="Calibri" panose="020F0502020204030204"/>
                <a:ea typeface="+mn-ea"/>
                <a:cs typeface="+mn-cs"/>
              </a:rPr>
              <a:t>dans des associations partenaires de la Région. Rendez-vous sur l'application mobile ou sur internet : </a:t>
            </a:r>
            <a:r>
              <a:rPr kumimoji="0" lang="fr-FR" sz="1400" b="0" i="0" u="sng" strike="noStrike" kern="1200" cap="none" spc="0" normalizeH="0" baseline="0" noProof="0" dirty="0">
                <a:ln>
                  <a:noFill/>
                </a:ln>
                <a:solidFill>
                  <a:srgbClr val="0372B7"/>
                </a:solidFill>
                <a:effectLst/>
                <a:uLnTx/>
                <a:uFillTx/>
                <a:latin typeface="Calibri" panose="020F0502020204030204"/>
                <a:ea typeface="+mn-ea"/>
                <a:cs typeface="+mn-cs"/>
                <a:hlinkClick r:id="rId2"/>
              </a:rPr>
              <a:t>https://jeunes.auvergnerhonealpes.fr/106-pass-region.htm</a:t>
            </a:r>
            <a:endParaRPr kumimoji="0" lang="fr-FR" sz="1400" b="0" i="0" u="sng" strike="noStrike" kern="1200" cap="none" spc="0" normalizeH="0" baseline="0" noProof="0" dirty="0">
              <a:ln>
                <a:noFill/>
              </a:ln>
              <a:solidFill>
                <a:srgbClr val="0372B7"/>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372B7"/>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b="1" dirty="0">
                <a:solidFill>
                  <a:srgbClr val="080808"/>
                </a:solidFill>
              </a:rPr>
              <a:t>Tu veux t’investir pour les autres ? Si tu réalises une des missions d’engagement volontaire proposées, la Région t’aide à financer ton permis de conduire B, ton BAFA/BAFD ou ton BNSSA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b="1" dirty="0">
              <a:solidFill>
                <a:srgbClr val="080808"/>
              </a:solidFill>
            </a:endParaRPr>
          </a:p>
          <a:p>
            <a:pPr algn="l">
              <a:buFont typeface="Arial" panose="020B0604020202020204" pitchFamily="34" charset="0"/>
              <a:buChar char="•"/>
            </a:pPr>
            <a:r>
              <a:rPr lang="fr-FR" sz="1400" b="0" i="0" dirty="0">
                <a:effectLst/>
                <a:latin typeface="Arial" panose="020B0604020202020204" pitchFamily="34" charset="0"/>
              </a:rPr>
              <a:t> 500 € contre la réalisation d'une mission d'engagement volontaire de 80h (permis de conduire)</a:t>
            </a:r>
          </a:p>
          <a:p>
            <a:pPr algn="l">
              <a:buFont typeface="Arial" panose="020B0604020202020204" pitchFamily="34" charset="0"/>
              <a:buChar char="•"/>
            </a:pPr>
            <a:r>
              <a:rPr lang="fr-FR" sz="1400" b="0" i="0" dirty="0">
                <a:effectLst/>
                <a:latin typeface="Arial" panose="020B0604020202020204" pitchFamily="34" charset="0"/>
              </a:rPr>
              <a:t> 1000 € contre la réalisation d'une mission d'engagement volontaire 150h (permis de conduire)</a:t>
            </a:r>
          </a:p>
          <a:p>
            <a:pPr algn="l"/>
            <a:endParaRPr lang="fr-FR" sz="1400" b="0" i="0" dirty="0">
              <a:effectLst/>
              <a:latin typeface="Arial" panose="020B0604020202020204" pitchFamily="34" charset="0"/>
            </a:endParaRPr>
          </a:p>
          <a:p>
            <a:pPr algn="l">
              <a:buFont typeface="Arial" panose="020B0604020202020204" pitchFamily="34" charset="0"/>
              <a:buChar char="•"/>
            </a:pPr>
            <a:r>
              <a:rPr lang="fr-FR" sz="1400" b="0" i="0" dirty="0">
                <a:effectLst/>
                <a:latin typeface="Arial" panose="020B0604020202020204" pitchFamily="34" charset="0"/>
              </a:rPr>
              <a:t> 200 € contre la réalisation d'une mission d'engagement volontaire de 35h (BAFA, BNSSA, BAFD)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b="1" dirty="0">
              <a:solidFill>
                <a:srgbClr val="080808"/>
              </a:solidFill>
              <a:latin typeface="Calibri" panose="020F0502020204030204"/>
            </a:endParaRPr>
          </a:p>
          <a:p>
            <a:pPr algn="just">
              <a:defRPr/>
            </a:pPr>
            <a:r>
              <a:rPr lang="fr-FR" sz="1400" dirty="0">
                <a:solidFill>
                  <a:srgbClr val="080808"/>
                </a:solidFill>
                <a:hlinkClick r:id="rId3"/>
              </a:rPr>
              <a:t>Finance ton Permis de conduire B, ton BAFA/BAFD et ton BNSSA - jeunes.auvergnerhonealpes.fr</a:t>
            </a:r>
            <a:endParaRPr lang="fr-FR" sz="1400" dirty="0">
              <a:solidFill>
                <a:srgbClr val="080808"/>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372B7"/>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78C14319-CDD1-44AF-B68E-A174DDA74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541" y="1790363"/>
            <a:ext cx="1168636" cy="1168636"/>
          </a:xfrm>
          <a:prstGeom prst="rect">
            <a:avLst/>
          </a:prstGeom>
        </p:spPr>
      </p:pic>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5"/>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6"/>
          <a:stretch>
            <a:fillRect/>
          </a:stretch>
        </p:blipFill>
        <p:spPr>
          <a:xfrm>
            <a:off x="0" y="-8801"/>
            <a:ext cx="12192000" cy="109728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178191" y="349923"/>
            <a:ext cx="8424705" cy="400110"/>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9D318F27-F7AA-4478-82C0-7C608107AF86}"/>
              </a:ext>
            </a:extLst>
          </p:cNvPr>
          <p:cNvSpPr>
            <a:spLocks noGrp="1"/>
          </p:cNvSpPr>
          <p:nvPr>
            <p:ph type="sldNum" sz="quarter" idx="12"/>
          </p:nvPr>
        </p:nvSpPr>
        <p:spPr/>
        <p:txBody>
          <a:bodyPr/>
          <a:lstStyle/>
          <a:p>
            <a:fld id="{0B8C26CE-D4CE-430E-8547-09864B0FA6F8}" type="slidenum">
              <a:rPr lang="fr-FR" smtClean="0"/>
              <a:t>3</a:t>
            </a:fld>
            <a:endParaRPr lang="fr-FR"/>
          </a:p>
        </p:txBody>
      </p:sp>
    </p:spTree>
    <p:extLst>
      <p:ext uri="{BB962C8B-B14F-4D97-AF65-F5344CB8AC3E}">
        <p14:creationId xmlns:p14="http://schemas.microsoft.com/office/powerpoint/2010/main" val="268981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Espace réservé du contenu 2">
            <a:extLst>
              <a:ext uri="{FF2B5EF4-FFF2-40B4-BE49-F238E27FC236}">
                <a16:creationId xmlns:a16="http://schemas.microsoft.com/office/drawing/2014/main" id="{859877A1-1872-46FA-B02F-6A7C90A13AAF}"/>
              </a:ext>
            </a:extLst>
          </p:cNvPr>
          <p:cNvGraphicFramePr>
            <a:graphicFrameLocks noGrp="1"/>
          </p:cNvGraphicFramePr>
          <p:nvPr>
            <p:ph idx="1"/>
            <p:extLst>
              <p:ext uri="{D42A27DB-BD31-4B8C-83A1-F6EECF244321}">
                <p14:modId xmlns:p14="http://schemas.microsoft.com/office/powerpoint/2010/main" val="7774550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9">
            <a:extLst>
              <a:ext uri="{FF2B5EF4-FFF2-40B4-BE49-F238E27FC236}">
                <a16:creationId xmlns:a16="http://schemas.microsoft.com/office/drawing/2014/main" id="{0ED43921-2924-403E-BD18-B53B2C8AD302}"/>
              </a:ext>
            </a:extLst>
          </p:cNvPr>
          <p:cNvPicPr>
            <a:picLocks noChangeAspect="1"/>
          </p:cNvPicPr>
          <p:nvPr/>
        </p:nvPicPr>
        <p:blipFill>
          <a:blip r:embed="rId7"/>
          <a:stretch>
            <a:fillRect/>
          </a:stretch>
        </p:blipFill>
        <p:spPr>
          <a:xfrm>
            <a:off x="0" y="-8801"/>
            <a:ext cx="12192000" cy="1097280"/>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E1AD6DAA-E791-4EA7-833C-CCFE1EBDDA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3" name="ZoneTexte 12">
            <a:extLst>
              <a:ext uri="{FF2B5EF4-FFF2-40B4-BE49-F238E27FC236}">
                <a16:creationId xmlns:a16="http://schemas.microsoft.com/office/drawing/2014/main" id="{01E65194-CF82-4B64-B67E-BD95D946CF1C}"/>
              </a:ext>
            </a:extLst>
          </p:cNvPr>
          <p:cNvSpPr txBox="1"/>
          <p:nvPr/>
        </p:nvSpPr>
        <p:spPr>
          <a:xfrm>
            <a:off x="3691252" y="224258"/>
            <a:ext cx="6153324" cy="646331"/>
          </a:xfrm>
          <a:prstGeom prst="rect">
            <a:avLst/>
          </a:prstGeom>
          <a:noFill/>
        </p:spPr>
        <p:txBody>
          <a:bodyPr wrap="square">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18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endParaRPr kumimoji="0" lang="fr-FR" sz="14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pic>
        <p:nvPicPr>
          <p:cNvPr id="14" name="Image 13">
            <a:extLst>
              <a:ext uri="{FF2B5EF4-FFF2-40B4-BE49-F238E27FC236}">
                <a16:creationId xmlns:a16="http://schemas.microsoft.com/office/drawing/2014/main" id="{CB7B4875-A8D9-45F1-B28D-FEC87BD3C65C}"/>
              </a:ext>
            </a:extLst>
          </p:cNvPr>
          <p:cNvPicPr>
            <a:picLocks noChangeAspect="1"/>
          </p:cNvPicPr>
          <p:nvPr/>
        </p:nvPicPr>
        <p:blipFill rotWithShape="1">
          <a:blip r:embed="rId9"/>
          <a:srcRect l="76011" t="19176" r="8483" b="63475"/>
          <a:stretch/>
        </p:blipFill>
        <p:spPr>
          <a:xfrm>
            <a:off x="1545195" y="2742063"/>
            <a:ext cx="1452528" cy="914162"/>
          </a:xfrm>
          <a:prstGeom prst="rect">
            <a:avLst/>
          </a:prstGeom>
        </p:spPr>
      </p:pic>
      <p:sp>
        <p:nvSpPr>
          <p:cNvPr id="12" name="Espace réservé du numéro de diapositive 11">
            <a:extLst>
              <a:ext uri="{FF2B5EF4-FFF2-40B4-BE49-F238E27FC236}">
                <a16:creationId xmlns:a16="http://schemas.microsoft.com/office/drawing/2014/main" id="{2AA2920E-6741-4B72-B5D8-3FE6643DB8F5}"/>
              </a:ext>
            </a:extLst>
          </p:cNvPr>
          <p:cNvSpPr>
            <a:spLocks noGrp="1"/>
          </p:cNvSpPr>
          <p:nvPr>
            <p:ph type="sldNum" sz="quarter" idx="12"/>
          </p:nvPr>
        </p:nvSpPr>
        <p:spPr/>
        <p:txBody>
          <a:bodyPr/>
          <a:lstStyle/>
          <a:p>
            <a:fld id="{0B8C26CE-D4CE-430E-8547-09864B0FA6F8}" type="slidenum">
              <a:rPr lang="fr-FR" smtClean="0"/>
              <a:t>4</a:t>
            </a:fld>
            <a:endParaRPr lang="fr-FR"/>
          </a:p>
        </p:txBody>
      </p:sp>
    </p:spTree>
    <p:extLst>
      <p:ext uri="{BB962C8B-B14F-4D97-AF65-F5344CB8AC3E}">
        <p14:creationId xmlns:p14="http://schemas.microsoft.com/office/powerpoint/2010/main" val="107074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C8A829D-4E4F-4EFD-9D18-6971D6BB4995}"/>
              </a:ext>
            </a:extLst>
          </p:cNvPr>
          <p:cNvPicPr>
            <a:picLocks noChangeAspect="1"/>
          </p:cNvPicPr>
          <p:nvPr/>
        </p:nvPicPr>
        <p:blipFill rotWithShape="1">
          <a:blip r:embed="rId2"/>
          <a:srcRect l="76011" t="43990" r="8483" b="38277"/>
          <a:stretch/>
        </p:blipFill>
        <p:spPr>
          <a:xfrm>
            <a:off x="616442" y="1723816"/>
            <a:ext cx="1452528" cy="934391"/>
          </a:xfrm>
          <a:prstGeom prst="rect">
            <a:avLst/>
          </a:prstGeom>
        </p:spPr>
      </p:pic>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3"/>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4"/>
          <a:stretch>
            <a:fillRect/>
          </a:stretch>
        </p:blipFill>
        <p:spPr>
          <a:xfrm>
            <a:off x="0" y="-8801"/>
            <a:ext cx="12192000" cy="109728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400745" y="349923"/>
            <a:ext cx="8424705" cy="400110"/>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graphicFrame>
        <p:nvGraphicFramePr>
          <p:cNvPr id="15" name="Espace réservé du contenu 2">
            <a:extLst>
              <a:ext uri="{FF2B5EF4-FFF2-40B4-BE49-F238E27FC236}">
                <a16:creationId xmlns:a16="http://schemas.microsoft.com/office/drawing/2014/main" id="{04B59159-85AB-4E59-A725-FE60A8413BCE}"/>
              </a:ext>
            </a:extLst>
          </p:cNvPr>
          <p:cNvGraphicFramePr>
            <a:graphicFrameLocks noGrp="1"/>
          </p:cNvGraphicFramePr>
          <p:nvPr>
            <p:ph idx="1"/>
            <p:extLst>
              <p:ext uri="{D42A27DB-BD31-4B8C-83A1-F6EECF244321}">
                <p14:modId xmlns:p14="http://schemas.microsoft.com/office/powerpoint/2010/main" val="2465582112"/>
              </p:ext>
            </p:extLst>
          </p:nvPr>
        </p:nvGraphicFramePr>
        <p:xfrm>
          <a:off x="3258132" y="1272948"/>
          <a:ext cx="6666833" cy="54539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ZoneTexte 19">
            <a:extLst>
              <a:ext uri="{FF2B5EF4-FFF2-40B4-BE49-F238E27FC236}">
                <a16:creationId xmlns:a16="http://schemas.microsoft.com/office/drawing/2014/main" id="{7FD4C2C9-66D7-4F9F-8B35-3918928082B5}"/>
              </a:ext>
            </a:extLst>
          </p:cNvPr>
          <p:cNvSpPr txBox="1"/>
          <p:nvPr/>
        </p:nvSpPr>
        <p:spPr>
          <a:xfrm>
            <a:off x="353444" y="2970378"/>
            <a:ext cx="6094602" cy="646331"/>
          </a:xfrm>
          <a:prstGeom prst="rect">
            <a:avLst/>
          </a:prstGeom>
          <a:noFill/>
        </p:spPr>
        <p:txBody>
          <a:bodyPr wrap="square">
            <a:spAutoFit/>
          </a:bodyPr>
          <a:lstStyle/>
          <a:p>
            <a:r>
              <a:rPr lang="fr-FR" altLang="fr-FR" sz="1800" b="1" dirty="0">
                <a:latin typeface="Arial" panose="020B0604020202020204" pitchFamily="34" charset="0"/>
                <a:cs typeface="Arial" panose="020B0604020202020204" pitchFamily="34" charset="0"/>
                <a:sym typeface="Arial Narrow" panose="020B0606020202030204" pitchFamily="34" charset="0"/>
              </a:rPr>
              <a:t>MOV’ICI, la plateforme </a:t>
            </a:r>
            <a:br>
              <a:rPr lang="fr-FR" altLang="fr-FR" sz="1800" b="1" dirty="0">
                <a:latin typeface="Arial" panose="020B0604020202020204" pitchFamily="34" charset="0"/>
                <a:cs typeface="Arial" panose="020B0604020202020204" pitchFamily="34" charset="0"/>
                <a:sym typeface="Arial Narrow" panose="020B0606020202030204" pitchFamily="34" charset="0"/>
              </a:rPr>
            </a:br>
            <a:r>
              <a:rPr lang="fr-FR" altLang="fr-FR" sz="1800" b="1" dirty="0">
                <a:latin typeface="Arial" panose="020B0604020202020204" pitchFamily="34" charset="0"/>
                <a:cs typeface="Arial" panose="020B0604020202020204" pitchFamily="34" charset="0"/>
                <a:sym typeface="Arial Narrow" panose="020B0606020202030204" pitchFamily="34" charset="0"/>
              </a:rPr>
              <a:t>régionale de covoiturage</a:t>
            </a:r>
            <a:endParaRPr lang="fr-FR" dirty="0"/>
          </a:p>
        </p:txBody>
      </p:sp>
      <p:sp>
        <p:nvSpPr>
          <p:cNvPr id="3" name="Espace réservé du numéro de diapositive 2">
            <a:extLst>
              <a:ext uri="{FF2B5EF4-FFF2-40B4-BE49-F238E27FC236}">
                <a16:creationId xmlns:a16="http://schemas.microsoft.com/office/drawing/2014/main" id="{4C652D12-200C-4E3A-9DFC-209B8BB4DBAD}"/>
              </a:ext>
            </a:extLst>
          </p:cNvPr>
          <p:cNvSpPr>
            <a:spLocks noGrp="1"/>
          </p:cNvSpPr>
          <p:nvPr>
            <p:ph type="sldNum" sz="quarter" idx="12"/>
          </p:nvPr>
        </p:nvSpPr>
        <p:spPr/>
        <p:txBody>
          <a:bodyPr/>
          <a:lstStyle/>
          <a:p>
            <a:fld id="{0B8C26CE-D4CE-430E-8547-09864B0FA6F8}" type="slidenum">
              <a:rPr lang="fr-FR" smtClean="0"/>
              <a:t>5</a:t>
            </a:fld>
            <a:endParaRPr lang="fr-FR"/>
          </a:p>
        </p:txBody>
      </p:sp>
    </p:spTree>
    <p:extLst>
      <p:ext uri="{BB962C8B-B14F-4D97-AF65-F5344CB8AC3E}">
        <p14:creationId xmlns:p14="http://schemas.microsoft.com/office/powerpoint/2010/main" val="409717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C8A829D-4E4F-4EFD-9D18-6971D6BB4995}"/>
              </a:ext>
            </a:extLst>
          </p:cNvPr>
          <p:cNvPicPr>
            <a:picLocks noChangeAspect="1"/>
          </p:cNvPicPr>
          <p:nvPr/>
        </p:nvPicPr>
        <p:blipFill rotWithShape="1">
          <a:blip r:embed="rId2"/>
          <a:srcRect l="76011" t="43990" r="8483" b="38277"/>
          <a:stretch/>
        </p:blipFill>
        <p:spPr>
          <a:xfrm>
            <a:off x="406718" y="1480535"/>
            <a:ext cx="1452528" cy="934391"/>
          </a:xfrm>
          <a:prstGeom prst="rect">
            <a:avLst/>
          </a:prstGeom>
        </p:spPr>
      </p:pic>
      <p:pic>
        <p:nvPicPr>
          <p:cNvPr id="8" name="Image 7">
            <a:extLst>
              <a:ext uri="{FF2B5EF4-FFF2-40B4-BE49-F238E27FC236}">
                <a16:creationId xmlns:a16="http://schemas.microsoft.com/office/drawing/2014/main" id="{F1B6E2CA-1941-4511-9FCC-CCD2BE5079E6}"/>
              </a:ext>
            </a:extLst>
          </p:cNvPr>
          <p:cNvPicPr>
            <a:picLocks noChangeAspect="1"/>
          </p:cNvPicPr>
          <p:nvPr/>
        </p:nvPicPr>
        <p:blipFill rotWithShape="1">
          <a:blip r:embed="rId3"/>
          <a:srcRect l="25785" t="23750" r="54134" b="64700"/>
          <a:stretch/>
        </p:blipFill>
        <p:spPr>
          <a:xfrm>
            <a:off x="0" y="14450"/>
            <a:ext cx="2448272" cy="792088"/>
          </a:xfrm>
          <a:prstGeom prst="rect">
            <a:avLst/>
          </a:prstGeom>
        </p:spPr>
      </p:pic>
      <p:pic>
        <p:nvPicPr>
          <p:cNvPr id="13" name="Image 12">
            <a:extLst>
              <a:ext uri="{FF2B5EF4-FFF2-40B4-BE49-F238E27FC236}">
                <a16:creationId xmlns:a16="http://schemas.microsoft.com/office/drawing/2014/main" id="{11628773-A270-4CCF-BA7B-625C13245E22}"/>
              </a:ext>
            </a:extLst>
          </p:cNvPr>
          <p:cNvPicPr>
            <a:picLocks noChangeAspect="1"/>
          </p:cNvPicPr>
          <p:nvPr/>
        </p:nvPicPr>
        <p:blipFill>
          <a:blip r:embed="rId4"/>
          <a:stretch>
            <a:fillRect/>
          </a:stretch>
        </p:blipFill>
        <p:spPr>
          <a:xfrm>
            <a:off x="0" y="-8801"/>
            <a:ext cx="12192000" cy="1097280"/>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170BBC-E86B-41A6-A654-5DE4B6635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7" name="ZoneTexte 16">
            <a:extLst>
              <a:ext uri="{FF2B5EF4-FFF2-40B4-BE49-F238E27FC236}">
                <a16:creationId xmlns:a16="http://schemas.microsoft.com/office/drawing/2014/main" id="{2EF8642A-A837-4A47-8BB7-E38A2AC3FD3C}"/>
              </a:ext>
            </a:extLst>
          </p:cNvPr>
          <p:cNvSpPr txBox="1"/>
          <p:nvPr/>
        </p:nvSpPr>
        <p:spPr>
          <a:xfrm>
            <a:off x="3400745" y="349923"/>
            <a:ext cx="8424705" cy="646331"/>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p>
          <a:p>
            <a:pPr marL="0" marR="0" lvl="0" indent="0" algn="ctr" defTabSz="457200" rtl="0" eaLnBrk="1"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sp>
        <p:nvSpPr>
          <p:cNvPr id="19" name="Espace réservé du contenu 2">
            <a:extLst>
              <a:ext uri="{FF2B5EF4-FFF2-40B4-BE49-F238E27FC236}">
                <a16:creationId xmlns:a16="http://schemas.microsoft.com/office/drawing/2014/main" id="{7B2D5602-5681-4B2B-97B5-525DF431EB97}"/>
              </a:ext>
            </a:extLst>
          </p:cNvPr>
          <p:cNvSpPr txBox="1">
            <a:spLocks/>
          </p:cNvSpPr>
          <p:nvPr/>
        </p:nvSpPr>
        <p:spPr>
          <a:xfrm>
            <a:off x="4280088" y="1291280"/>
            <a:ext cx="8172450" cy="56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0C60624E-67B9-4D22-A391-B7F4958DE0FB}"/>
              </a:ext>
            </a:extLst>
          </p:cNvPr>
          <p:cNvSpPr txBox="1"/>
          <p:nvPr/>
        </p:nvSpPr>
        <p:spPr>
          <a:xfrm>
            <a:off x="3162650" y="1480535"/>
            <a:ext cx="6224630" cy="4801314"/>
          </a:xfrm>
          <a:prstGeom prst="rect">
            <a:avLst/>
          </a:prstGeom>
          <a:noFill/>
        </p:spPr>
        <p:txBody>
          <a:bodyPr wrap="square">
            <a:spAutoFit/>
          </a:bodyPr>
          <a:lstStyle/>
          <a:p>
            <a:pPr marL="0" indent="0">
              <a:buNone/>
            </a:pPr>
            <a:r>
              <a:rPr lang="fr-FR" sz="1800" b="1" kern="0" dirty="0">
                <a:latin typeface="+mn-lt"/>
                <a:ea typeface="+mn-ea"/>
                <a:cs typeface="Arial" panose="020B0604020202020204" pitchFamily="34" charset="0"/>
              </a:rPr>
              <a:t>MOV’ICI PERMET :</a:t>
            </a:r>
          </a:p>
          <a:p>
            <a:pPr marL="342900" indent="-342900">
              <a:buFontTx/>
              <a:buChar char="-"/>
            </a:pPr>
            <a:r>
              <a:rPr lang="fr-FR" sz="1800" kern="0" dirty="0">
                <a:latin typeface="+mn-lt"/>
                <a:ea typeface="+mn-ea"/>
                <a:cs typeface="Arial" panose="020B0604020202020204" pitchFamily="34" charset="0"/>
              </a:rPr>
              <a:t>Aux employeurs, collectivités, lycées… de </a:t>
            </a:r>
            <a:r>
              <a:rPr lang="fr-FR" sz="1800" b="1" kern="0" dirty="0">
                <a:latin typeface="+mn-lt"/>
                <a:ea typeface="+mn-ea"/>
                <a:cs typeface="Arial" panose="020B0604020202020204" pitchFamily="34" charset="0"/>
              </a:rPr>
              <a:t>créer gratuitement des communautés de covoitureurs </a:t>
            </a:r>
            <a:r>
              <a:rPr lang="fr-FR" sz="1800" kern="0" dirty="0">
                <a:latin typeface="+mn-lt"/>
                <a:ea typeface="+mn-ea"/>
                <a:cs typeface="Arial" panose="020B0604020202020204" pitchFamily="34" charset="0"/>
              </a:rPr>
              <a:t>partageant un intérêt commun (lieu de travail, axe routier commun)</a:t>
            </a:r>
          </a:p>
          <a:p>
            <a:pPr marL="342900" indent="-342900">
              <a:buFontTx/>
              <a:buChar char="-"/>
            </a:pPr>
            <a:endParaRPr lang="fr-FR" sz="1800" kern="0" dirty="0">
              <a:latin typeface="+mn-lt"/>
              <a:ea typeface="+mn-ea"/>
              <a:cs typeface="Arial" panose="020B0604020202020204" pitchFamily="34" charset="0"/>
            </a:endParaRPr>
          </a:p>
          <a:p>
            <a:pPr marL="342900" indent="-342900">
              <a:buFontTx/>
              <a:buChar char="-"/>
            </a:pPr>
            <a:r>
              <a:rPr lang="fr-FR" sz="1800" kern="0" dirty="0">
                <a:latin typeface="+mn-lt"/>
                <a:ea typeface="+mn-ea"/>
                <a:cs typeface="Arial" panose="020B0604020202020204" pitchFamily="34" charset="0"/>
              </a:rPr>
              <a:t>Aux organisateurs d’évènements culturels et sportifs de </a:t>
            </a:r>
            <a:r>
              <a:rPr lang="fr-FR" sz="1800" b="1" kern="0" dirty="0">
                <a:latin typeface="+mn-lt"/>
                <a:ea typeface="+mn-ea"/>
                <a:cs typeface="Arial" panose="020B0604020202020204" pitchFamily="34" charset="0"/>
              </a:rPr>
              <a:t>disposer gratuitement d’un espace éphémère en ligne pour la mise en relation </a:t>
            </a:r>
            <a:r>
              <a:rPr lang="fr-FR" sz="1800" kern="0" dirty="0">
                <a:latin typeface="+mn-lt"/>
                <a:ea typeface="+mn-ea"/>
                <a:cs typeface="Arial" panose="020B0604020202020204" pitchFamily="34" charset="0"/>
              </a:rPr>
              <a:t>de leurs publics</a:t>
            </a:r>
          </a:p>
          <a:p>
            <a:pPr marL="342900" indent="-342900">
              <a:buFontTx/>
              <a:buChar char="-"/>
            </a:pPr>
            <a:endParaRPr lang="fr-FR" sz="1800" kern="0" dirty="0">
              <a:latin typeface="+mn-lt"/>
              <a:ea typeface="+mn-ea"/>
              <a:cs typeface="Arial" panose="020B0604020202020204" pitchFamily="34" charset="0"/>
            </a:endParaRPr>
          </a:p>
          <a:p>
            <a:pPr marL="342900" indent="-342900">
              <a:buFontTx/>
              <a:buChar char="-"/>
            </a:pPr>
            <a:r>
              <a:rPr lang="fr-FR" sz="1800" kern="0" dirty="0">
                <a:latin typeface="+mn-lt"/>
                <a:ea typeface="+mn-ea"/>
                <a:cs typeface="Arial" panose="020B0604020202020204" pitchFamily="34" charset="0"/>
              </a:rPr>
              <a:t>Aux référents de communautés et partenaires institutionnels </a:t>
            </a:r>
            <a:r>
              <a:rPr lang="fr-FR" sz="1800" b="1" kern="0" dirty="0">
                <a:latin typeface="+mn-lt"/>
                <a:ea typeface="+mn-ea"/>
                <a:cs typeface="Arial" panose="020B0604020202020204" pitchFamily="34" charset="0"/>
              </a:rPr>
              <a:t>d’avoir accès aux back office du site </a:t>
            </a:r>
            <a:r>
              <a:rPr lang="fr-FR" sz="1800" kern="0" dirty="0">
                <a:latin typeface="+mn-lt"/>
                <a:ea typeface="+mn-ea"/>
                <a:cs typeface="Arial" panose="020B0604020202020204" pitchFamily="34" charset="0"/>
              </a:rPr>
              <a:t>(statistiques)</a:t>
            </a:r>
          </a:p>
          <a:p>
            <a:pPr marL="342900" indent="-342900">
              <a:buFontTx/>
              <a:buChar char="-"/>
            </a:pPr>
            <a:endParaRPr lang="fr-FR" sz="1800" kern="0" dirty="0">
              <a:latin typeface="+mn-lt"/>
              <a:ea typeface="+mn-ea"/>
              <a:cs typeface="Arial" panose="020B0604020202020204" pitchFamily="34" charset="0"/>
            </a:endParaRPr>
          </a:p>
          <a:p>
            <a:pPr marL="342900" indent="-342900">
              <a:buFontTx/>
              <a:buChar char="-"/>
            </a:pPr>
            <a:r>
              <a:rPr lang="fr-FR" sz="1800" b="1" kern="0" dirty="0">
                <a:latin typeface="+mn-lt"/>
                <a:ea typeface="+mn-ea"/>
                <a:cs typeface="Arial" panose="020B0604020202020204" pitchFamily="34" charset="0"/>
              </a:rPr>
              <a:t>Un accès aux supports de communication MOV’ICI </a:t>
            </a:r>
            <a:r>
              <a:rPr lang="fr-FR" sz="1800" kern="0" dirty="0">
                <a:latin typeface="+mn-lt"/>
                <a:ea typeface="+mn-ea"/>
                <a:cs typeface="Arial" panose="020B0604020202020204" pitchFamily="34" charset="0"/>
              </a:rPr>
              <a:t>en téléchargement gratuit et la possibilité de les personnaliser dans le respect de la charte proposée</a:t>
            </a:r>
          </a:p>
          <a:p>
            <a:endParaRPr lang="fr-FR" sz="1800" kern="0" dirty="0">
              <a:latin typeface="+mn-lt"/>
              <a:ea typeface="+mn-ea"/>
              <a:cs typeface="Arial" panose="020B0604020202020204" pitchFamily="34" charset="0"/>
            </a:endParaRPr>
          </a:p>
          <a:p>
            <a:pPr marL="0" indent="0">
              <a:buNone/>
            </a:pPr>
            <a:r>
              <a:rPr lang="fr-FR" sz="1800" dirty="0">
                <a:hlinkClick r:id="rId6"/>
              </a:rPr>
              <a:t>MOV'ICI, le covoiturage gratuit. (auvergnerhonealpes.fr)</a:t>
            </a:r>
            <a:endParaRPr lang="fr-FR" sz="1800" dirty="0"/>
          </a:p>
        </p:txBody>
      </p:sp>
      <p:sp>
        <p:nvSpPr>
          <p:cNvPr id="21" name="ZoneTexte 20">
            <a:extLst>
              <a:ext uri="{FF2B5EF4-FFF2-40B4-BE49-F238E27FC236}">
                <a16:creationId xmlns:a16="http://schemas.microsoft.com/office/drawing/2014/main" id="{F9F965FC-66D0-42F1-BFBC-63B63E2622C3}"/>
              </a:ext>
            </a:extLst>
          </p:cNvPr>
          <p:cNvSpPr txBox="1"/>
          <p:nvPr/>
        </p:nvSpPr>
        <p:spPr>
          <a:xfrm>
            <a:off x="288430" y="2806982"/>
            <a:ext cx="6224630" cy="646331"/>
          </a:xfrm>
          <a:prstGeom prst="rect">
            <a:avLst/>
          </a:prstGeom>
          <a:noFill/>
        </p:spPr>
        <p:txBody>
          <a:bodyPr wrap="square">
            <a:spAutoFit/>
          </a:bodyPr>
          <a:lstStyle/>
          <a:p>
            <a:r>
              <a:rPr lang="fr-FR" altLang="fr-FR" sz="1800" b="1" dirty="0">
                <a:latin typeface="Arial" panose="020B0604020202020204" pitchFamily="34" charset="0"/>
                <a:cs typeface="Arial" panose="020B0604020202020204" pitchFamily="34" charset="0"/>
                <a:sym typeface="Arial Narrow" panose="020B0606020202030204" pitchFamily="34" charset="0"/>
              </a:rPr>
              <a:t>MOV’ICI, la plateforme </a:t>
            </a:r>
            <a:br>
              <a:rPr lang="fr-FR" altLang="fr-FR" sz="1800" b="1" dirty="0">
                <a:latin typeface="Arial" panose="020B0604020202020204" pitchFamily="34" charset="0"/>
                <a:cs typeface="Arial" panose="020B0604020202020204" pitchFamily="34" charset="0"/>
                <a:sym typeface="Arial Narrow" panose="020B0606020202030204" pitchFamily="34" charset="0"/>
              </a:rPr>
            </a:br>
            <a:r>
              <a:rPr lang="fr-FR" altLang="fr-FR" sz="1800" b="1" dirty="0">
                <a:latin typeface="Arial" panose="020B0604020202020204" pitchFamily="34" charset="0"/>
                <a:cs typeface="Arial" panose="020B0604020202020204" pitchFamily="34" charset="0"/>
                <a:sym typeface="Arial Narrow" panose="020B0606020202030204" pitchFamily="34" charset="0"/>
              </a:rPr>
              <a:t>régionale de covoiturage</a:t>
            </a:r>
            <a:endParaRPr lang="fr-FR" dirty="0"/>
          </a:p>
        </p:txBody>
      </p:sp>
      <p:sp>
        <p:nvSpPr>
          <p:cNvPr id="6" name="Espace réservé du numéro de diapositive 5">
            <a:extLst>
              <a:ext uri="{FF2B5EF4-FFF2-40B4-BE49-F238E27FC236}">
                <a16:creationId xmlns:a16="http://schemas.microsoft.com/office/drawing/2014/main" id="{455EAE02-5198-41DC-AA6E-0DB669B90912}"/>
              </a:ext>
            </a:extLst>
          </p:cNvPr>
          <p:cNvSpPr>
            <a:spLocks noGrp="1"/>
          </p:cNvSpPr>
          <p:nvPr>
            <p:ph type="sldNum" sz="quarter" idx="12"/>
          </p:nvPr>
        </p:nvSpPr>
        <p:spPr/>
        <p:txBody>
          <a:bodyPr/>
          <a:lstStyle/>
          <a:p>
            <a:fld id="{0B8C26CE-D4CE-430E-8547-09864B0FA6F8}" type="slidenum">
              <a:rPr lang="fr-FR" smtClean="0"/>
              <a:t>6</a:t>
            </a:fld>
            <a:endParaRPr lang="fr-FR"/>
          </a:p>
        </p:txBody>
      </p:sp>
    </p:spTree>
    <p:extLst>
      <p:ext uri="{BB962C8B-B14F-4D97-AF65-F5344CB8AC3E}">
        <p14:creationId xmlns:p14="http://schemas.microsoft.com/office/powerpoint/2010/main" val="131821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919139" y="332656"/>
            <a:ext cx="3960837" cy="359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eaLnBrk="1" hangingPunct="1"/>
            <a:br>
              <a:rPr lang="fr-FR" altLang="fr-FR" sz="2800" b="1" dirty="0">
                <a:solidFill>
                  <a:srgbClr val="0390CE"/>
                </a:solidFill>
              </a:rPr>
            </a:br>
            <a:br>
              <a:rPr lang="fr-FR" altLang="fr-FR" sz="2800" b="1" dirty="0">
                <a:solidFill>
                  <a:srgbClr val="0390CE"/>
                </a:solidFill>
              </a:rPr>
            </a:br>
            <a:r>
              <a:rPr lang="fr-FR" altLang="fr-FR" sz="2800" b="1" dirty="0">
                <a:solidFill>
                  <a:srgbClr val="0390CE"/>
                </a:solidFill>
              </a:rPr>
              <a:t>Tarification régionale</a:t>
            </a:r>
          </a:p>
        </p:txBody>
      </p:sp>
      <p:sp>
        <p:nvSpPr>
          <p:cNvPr id="37894" name="Espace réservé de la date 3"/>
          <p:cNvSpPr txBox="1">
            <a:spLocks noGrp="1"/>
          </p:cNvSpPr>
          <p:nvPr/>
        </p:nvSpPr>
        <p:spPr bwMode="auto">
          <a:xfrm>
            <a:off x="7432775" y="5170292"/>
            <a:ext cx="931367" cy="1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FR" altLang="fr-FR" sz="788">
                <a:solidFill>
                  <a:schemeClr val="bg1"/>
                </a:solidFill>
              </a:rPr>
              <a:t>16 juillet 2015</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1313" y="1273302"/>
            <a:ext cx="1669774" cy="738306"/>
          </a:xfrm>
          <a:prstGeom prst="rect">
            <a:avLst/>
          </a:prstGeom>
        </p:spPr>
      </p:pic>
      <p:pic>
        <p:nvPicPr>
          <p:cNvPr id="2" name="Image 1">
            <a:extLst>
              <a:ext uri="{FF2B5EF4-FFF2-40B4-BE49-F238E27FC236}">
                <a16:creationId xmlns:a16="http://schemas.microsoft.com/office/drawing/2014/main" id="{A8653EE5-2856-4251-96E5-EAF137A3B833}"/>
              </a:ext>
            </a:extLst>
          </p:cNvPr>
          <p:cNvPicPr>
            <a:picLocks noChangeAspect="1"/>
          </p:cNvPicPr>
          <p:nvPr/>
        </p:nvPicPr>
        <p:blipFill>
          <a:blip r:embed="rId4"/>
          <a:stretch>
            <a:fillRect/>
          </a:stretch>
        </p:blipFill>
        <p:spPr>
          <a:xfrm>
            <a:off x="5807968" y="180745"/>
            <a:ext cx="4467580" cy="6438454"/>
          </a:xfrm>
          <a:prstGeom prst="rect">
            <a:avLst/>
          </a:prstGeom>
        </p:spPr>
      </p:pic>
      <p:sp>
        <p:nvSpPr>
          <p:cNvPr id="3" name="Rectangle 2">
            <a:extLst>
              <a:ext uri="{FF2B5EF4-FFF2-40B4-BE49-F238E27FC236}">
                <a16:creationId xmlns:a16="http://schemas.microsoft.com/office/drawing/2014/main" id="{EF0A313C-79D7-4C27-AC7B-5581663F93EE}"/>
              </a:ext>
            </a:extLst>
          </p:cNvPr>
          <p:cNvSpPr/>
          <p:nvPr/>
        </p:nvSpPr>
        <p:spPr>
          <a:xfrm>
            <a:off x="1577554" y="1301232"/>
            <a:ext cx="4086399" cy="4501232"/>
          </a:xfrm>
          <a:prstGeom prst="rect">
            <a:avLst/>
          </a:prstGeom>
        </p:spPr>
        <p:txBody>
          <a:bodyPr wrap="square">
            <a:spAutoFit/>
          </a:bodyPr>
          <a:lstStyle/>
          <a:p>
            <a:pPr marL="342900" indent="-342900">
              <a:buFont typeface="Webdings" panose="05030102010509060703" pitchFamily="18" charset="2"/>
              <a:buChar char=""/>
              <a:tabLst>
                <a:tab pos="457200" algn="l"/>
              </a:tabLst>
            </a:pPr>
            <a:endParaRPr lang="fr-FR" b="1" dirty="0">
              <a:solidFill>
                <a:srgbClr val="0390CE"/>
              </a:solidFill>
              <a:ea typeface="Times New Roman" panose="02020603050405020304" pitchFamily="18" charset="0"/>
            </a:endParaRPr>
          </a:p>
          <a:p>
            <a:pPr marL="342900" indent="-342900">
              <a:buFont typeface="Webdings" panose="05030102010509060703" pitchFamily="18" charset="2"/>
              <a:buChar char=""/>
              <a:tabLst>
                <a:tab pos="457200" algn="l"/>
              </a:tabLst>
            </a:pPr>
            <a:r>
              <a:rPr lang="fr-FR" b="1" dirty="0">
                <a:solidFill>
                  <a:srgbClr val="0390CE"/>
                </a:solidFill>
                <a:ea typeface="Times New Roman" panose="02020603050405020304" pitchFamily="18" charset="0"/>
              </a:rPr>
              <a:t>Des tarifs régionaux adaptés à tous les publics et toutes les fréquences de déplacement</a:t>
            </a:r>
            <a:endParaRPr lang="fr-FR" dirty="0">
              <a:solidFill>
                <a:srgbClr val="0390CE"/>
              </a:solidFill>
              <a:ea typeface="Calibri" panose="020F0502020204030204" pitchFamily="34" charset="0"/>
            </a:endParaRPr>
          </a:p>
          <a:p>
            <a:pPr marL="742950" lvl="1" indent="-285750">
              <a:buFont typeface="Webdings" panose="05030102010509060703" pitchFamily="18" charset="2"/>
              <a:buChar char=""/>
              <a:tabLst>
                <a:tab pos="858520" algn="l"/>
              </a:tabLst>
            </a:pPr>
            <a:r>
              <a:rPr lang="fr-FR" sz="1400" dirty="0">
                <a:ea typeface="Times New Roman" panose="02020603050405020304" pitchFamily="18" charset="0"/>
              </a:rPr>
              <a:t>Pour l’usage du TER : gamme « illico »</a:t>
            </a:r>
            <a:endParaRPr lang="fr-FR" sz="1400" dirty="0">
              <a:solidFill>
                <a:srgbClr val="4F81BD"/>
              </a:solidFill>
              <a:ea typeface="Calibri" panose="020F0502020204030204" pitchFamily="34" charset="0"/>
            </a:endParaRPr>
          </a:p>
          <a:p>
            <a:pPr marL="742950" lvl="1" indent="-285750">
              <a:buFont typeface="Webdings" panose="05030102010509060703" pitchFamily="18" charset="2"/>
              <a:buChar char=""/>
              <a:tabLst>
                <a:tab pos="858520" algn="l"/>
              </a:tabLst>
            </a:pPr>
            <a:r>
              <a:rPr lang="fr-FR" sz="1400" dirty="0">
                <a:ea typeface="Times New Roman" panose="02020603050405020304" pitchFamily="18" charset="0"/>
              </a:rPr>
              <a:t>Pour l’usage combiné du TER avec 1 ou plusieurs réseau(x) urbain(s) : gammes « combinés TER + » et « T-</a:t>
            </a:r>
            <a:r>
              <a:rPr lang="fr-FR" sz="1400" dirty="0" err="1">
                <a:ea typeface="Times New Roman" panose="02020603050405020304" pitchFamily="18" charset="0"/>
              </a:rPr>
              <a:t>Libr</a:t>
            </a:r>
            <a:r>
              <a:rPr lang="fr-FR" sz="1400" dirty="0">
                <a:ea typeface="Times New Roman" panose="02020603050405020304" pitchFamily="18" charset="0"/>
              </a:rPr>
              <a:t> »</a:t>
            </a:r>
          </a:p>
          <a:p>
            <a:pPr marL="742950" lvl="1" indent="-285750">
              <a:buFont typeface="Webdings" panose="05030102010509060703" pitchFamily="18" charset="2"/>
              <a:buChar char=""/>
              <a:tabLst>
                <a:tab pos="858520" algn="l"/>
              </a:tabLst>
            </a:pPr>
            <a:endParaRPr lang="fr-FR" sz="1350" dirty="0">
              <a:solidFill>
                <a:srgbClr val="4F81BD"/>
              </a:solidFill>
              <a:ea typeface="Calibri" panose="020F0502020204030204" pitchFamily="34" charset="0"/>
            </a:endParaRPr>
          </a:p>
          <a:p>
            <a:pPr marL="742950" lvl="1" indent="-285750">
              <a:buFont typeface="Webdings" panose="05030102010509060703" pitchFamily="18" charset="2"/>
              <a:buChar char=""/>
              <a:tabLst>
                <a:tab pos="858520" algn="l"/>
              </a:tabLst>
            </a:pPr>
            <a:endParaRPr lang="fr-FR" sz="1100" dirty="0">
              <a:solidFill>
                <a:srgbClr val="4F81BD"/>
              </a:solidFill>
              <a:ea typeface="Calibri" panose="020F0502020204030204" pitchFamily="34" charset="0"/>
            </a:endParaRPr>
          </a:p>
          <a:p>
            <a:pPr marL="342900" indent="-342900">
              <a:buFont typeface="Webdings" panose="05030102010509060703" pitchFamily="18" charset="2"/>
              <a:buChar char=""/>
              <a:tabLst>
                <a:tab pos="457200" algn="l"/>
              </a:tabLst>
            </a:pPr>
            <a:r>
              <a:rPr lang="fr-FR" b="1" dirty="0">
                <a:solidFill>
                  <a:srgbClr val="0390CE"/>
                </a:solidFill>
                <a:ea typeface="Times New Roman" panose="02020603050405020304" pitchFamily="18" charset="0"/>
              </a:rPr>
              <a:t>Pour les jeunes : carte illico Liberté Jeunes (15€ / an), valable 1 an</a:t>
            </a:r>
            <a:endParaRPr lang="fr-FR" dirty="0">
              <a:solidFill>
                <a:srgbClr val="0390CE"/>
              </a:solidFill>
              <a:ea typeface="Calibri" panose="020F0502020204030204" pitchFamily="34" charset="0"/>
            </a:endParaRPr>
          </a:p>
          <a:p>
            <a:pPr marL="742950" lvl="1" indent="-285750">
              <a:buFont typeface="Webdings" panose="05030102010509060703" pitchFamily="18" charset="2"/>
              <a:buChar char=""/>
              <a:tabLst>
                <a:tab pos="858520" algn="l"/>
              </a:tabLst>
            </a:pPr>
            <a:r>
              <a:rPr lang="fr-FR" sz="1400" dirty="0">
                <a:ea typeface="Times New Roman" panose="02020603050405020304" pitchFamily="18" charset="0"/>
              </a:rPr>
              <a:t>50% de réduction en semaine</a:t>
            </a:r>
            <a:endParaRPr lang="fr-FR" sz="1400" dirty="0">
              <a:solidFill>
                <a:srgbClr val="4F81BD"/>
              </a:solidFill>
              <a:ea typeface="Calibri" panose="020F0502020204030204" pitchFamily="34" charset="0"/>
            </a:endParaRPr>
          </a:p>
          <a:p>
            <a:pPr marL="742950" lvl="1" indent="-285750">
              <a:buFont typeface="Webdings" panose="05030102010509060703" pitchFamily="18" charset="2"/>
              <a:buChar char=""/>
              <a:tabLst>
                <a:tab pos="858520" algn="l"/>
              </a:tabLst>
            </a:pPr>
            <a:r>
              <a:rPr lang="fr-FR" sz="1400" dirty="0">
                <a:ea typeface="Times New Roman" panose="02020603050405020304" pitchFamily="18" charset="0"/>
              </a:rPr>
              <a:t>50% de réduction les WE et jours fériés pour vous jusqu’à 3 accompagnants</a:t>
            </a:r>
          </a:p>
          <a:p>
            <a:pPr marL="742950" lvl="1" indent="-285750">
              <a:buFont typeface="Webdings" panose="05030102010509060703" pitchFamily="18" charset="2"/>
              <a:buChar char=""/>
              <a:tabLst>
                <a:tab pos="858520" algn="l"/>
              </a:tabLst>
            </a:pPr>
            <a:endParaRPr lang="fr-FR" sz="1400" dirty="0">
              <a:solidFill>
                <a:srgbClr val="4F81BD"/>
              </a:solidFill>
              <a:ea typeface="Calibri" panose="020F0502020204030204" pitchFamily="34" charset="0"/>
            </a:endParaRPr>
          </a:p>
          <a:p>
            <a:pPr marL="742950" lvl="1" indent="-285750">
              <a:buFont typeface="Webdings" panose="05030102010509060703" pitchFamily="18" charset="2"/>
              <a:buChar char=""/>
              <a:tabLst>
                <a:tab pos="858520" algn="l"/>
              </a:tabLst>
            </a:pPr>
            <a:endParaRPr lang="fr-FR" sz="1400" dirty="0">
              <a:solidFill>
                <a:srgbClr val="4F81BD"/>
              </a:solidFill>
              <a:ea typeface="Calibri" panose="020F0502020204030204" pitchFamily="34" charset="0"/>
            </a:endParaRPr>
          </a:p>
          <a:p>
            <a:pPr marL="742950" lvl="1" indent="-285750">
              <a:buFont typeface="Webdings" panose="05030102010509060703" pitchFamily="18" charset="2"/>
              <a:buChar char=""/>
              <a:tabLst>
                <a:tab pos="858520" algn="l"/>
              </a:tabLst>
            </a:pPr>
            <a:r>
              <a:rPr lang="pt-BR" sz="1400" dirty="0">
                <a:hlinkClick r:id="rId5"/>
              </a:rPr>
              <a:t>Tarifs TER - www.auvergnerhonealpes.fr</a:t>
            </a:r>
            <a:endParaRPr lang="fr-FR" sz="1400" dirty="0"/>
          </a:p>
          <a:p>
            <a:pPr marL="742950" lvl="1" indent="-285750">
              <a:buFont typeface="Webdings" panose="05030102010509060703" pitchFamily="18" charset="2"/>
              <a:buChar char=""/>
              <a:tabLst>
                <a:tab pos="858520" algn="l"/>
              </a:tabLst>
            </a:pPr>
            <a:endParaRPr lang="fr-FR" sz="1400" dirty="0">
              <a:solidFill>
                <a:srgbClr val="4F81BD"/>
              </a:solidFill>
              <a:ea typeface="Calibri" panose="020F0502020204030204" pitchFamily="34" charset="0"/>
            </a:endParaRPr>
          </a:p>
        </p:txBody>
      </p:sp>
      <p:pic>
        <p:nvPicPr>
          <p:cNvPr id="7" name="Image 7" descr="Une image contenant texte, clipart, arts de la table&#10;&#10;Description générée automatiquement">
            <a:extLst>
              <a:ext uri="{FF2B5EF4-FFF2-40B4-BE49-F238E27FC236}">
                <a16:creationId xmlns:a16="http://schemas.microsoft.com/office/drawing/2014/main" id="{754157E9-FC0C-42A1-BA07-ECF3263428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3" y="314252"/>
            <a:ext cx="1733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7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893256" y="202366"/>
            <a:ext cx="3960837" cy="359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eaLnBrk="1" hangingPunct="1"/>
            <a:r>
              <a:rPr lang="fr-FR" altLang="fr-FR" sz="2800" b="1" dirty="0">
                <a:solidFill>
                  <a:srgbClr val="0390CE"/>
                </a:solidFill>
              </a:rPr>
              <a:t>Tarification régionale</a:t>
            </a:r>
          </a:p>
        </p:txBody>
      </p:sp>
      <p:sp>
        <p:nvSpPr>
          <p:cNvPr id="37894" name="Espace réservé de la date 3"/>
          <p:cNvSpPr txBox="1">
            <a:spLocks noGrp="1"/>
          </p:cNvSpPr>
          <p:nvPr/>
        </p:nvSpPr>
        <p:spPr bwMode="auto">
          <a:xfrm>
            <a:off x="7432775" y="5170292"/>
            <a:ext cx="931367" cy="1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FR" altLang="fr-FR" sz="788">
                <a:solidFill>
                  <a:schemeClr val="bg1"/>
                </a:solidFill>
              </a:rPr>
              <a:t>16 juillet 2015</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1313" y="1273302"/>
            <a:ext cx="1669774" cy="738306"/>
          </a:xfrm>
          <a:prstGeom prst="rect">
            <a:avLst/>
          </a:prstGeom>
        </p:spPr>
      </p:pic>
      <p:pic>
        <p:nvPicPr>
          <p:cNvPr id="2" name="Image 1">
            <a:extLst>
              <a:ext uri="{FF2B5EF4-FFF2-40B4-BE49-F238E27FC236}">
                <a16:creationId xmlns:a16="http://schemas.microsoft.com/office/drawing/2014/main" id="{A8653EE5-2856-4251-96E5-EAF137A3B833}"/>
              </a:ext>
            </a:extLst>
          </p:cNvPr>
          <p:cNvPicPr>
            <a:picLocks noChangeAspect="1"/>
          </p:cNvPicPr>
          <p:nvPr/>
        </p:nvPicPr>
        <p:blipFill>
          <a:blip r:embed="rId4"/>
          <a:stretch>
            <a:fillRect/>
          </a:stretch>
        </p:blipFill>
        <p:spPr>
          <a:xfrm>
            <a:off x="6048910" y="219611"/>
            <a:ext cx="4467580" cy="6438454"/>
          </a:xfrm>
          <a:prstGeom prst="rect">
            <a:avLst/>
          </a:prstGeom>
        </p:spPr>
      </p:pic>
      <p:sp>
        <p:nvSpPr>
          <p:cNvPr id="5" name="Rectangle 4">
            <a:extLst>
              <a:ext uri="{FF2B5EF4-FFF2-40B4-BE49-F238E27FC236}">
                <a16:creationId xmlns:a16="http://schemas.microsoft.com/office/drawing/2014/main" id="{9D5FD29F-5ABF-4BE9-A73F-C98D0CC2F289}"/>
              </a:ext>
            </a:extLst>
          </p:cNvPr>
          <p:cNvSpPr/>
          <p:nvPr/>
        </p:nvSpPr>
        <p:spPr>
          <a:xfrm>
            <a:off x="1507540" y="764705"/>
            <a:ext cx="4572000" cy="6155531"/>
          </a:xfrm>
          <a:prstGeom prst="rect">
            <a:avLst/>
          </a:prstGeom>
        </p:spPr>
        <p:txBody>
          <a:bodyPr>
            <a:spAutoFit/>
          </a:bodyPr>
          <a:lstStyle/>
          <a:p>
            <a:pPr marL="342900" indent="-342900">
              <a:buFont typeface="Webdings" panose="05030102010509060703" pitchFamily="18" charset="2"/>
              <a:buChar char=""/>
              <a:tabLst>
                <a:tab pos="457200" algn="l"/>
              </a:tabLst>
            </a:pPr>
            <a:r>
              <a:rPr lang="fr-FR" b="1" dirty="0">
                <a:solidFill>
                  <a:srgbClr val="0390CE"/>
                </a:solidFill>
                <a:ea typeface="Times New Roman" panose="02020603050405020304" pitchFamily="18" charset="0"/>
              </a:rPr>
              <a:t>Pour les personnes en cours d’insertion sociale ou professionnelle : carte illico Solidaire (gratuite), valable 1 an</a:t>
            </a:r>
            <a:endParaRPr lang="fr-FR" dirty="0">
              <a:solidFill>
                <a:srgbClr val="0390CE"/>
              </a:solidFill>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Demandeurs d’emploi indemnisés en-dessous du SMIC</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Jeunes inscrits en Mission locale et participant à un dispositif régional ou national de formation ou d’accompagnement renforcé ou titulaire d’un service civique</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Titulaires d’un contrat unique d’insertion, d’apprentissage ou de professionnalisation</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Titulaires du RSA sans prime d’activité ou avec prime d’activité (sous condition de ressources)</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Titulaires de l’ASPA (minimum vieillesse)</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Demandeurs d’asile et réfugiés</a:t>
            </a:r>
            <a:r>
              <a:rPr lang="fr-FR" sz="1300" dirty="0">
                <a:solidFill>
                  <a:srgbClr val="4F81BD"/>
                </a:solidFill>
                <a:ea typeface="Calibri" panose="020F0502020204030204" pitchFamily="34" charset="0"/>
              </a:rPr>
              <a:t> </a:t>
            </a:r>
            <a:endParaRPr lang="fr-FR" sz="1300" dirty="0">
              <a:ea typeface="Calibri" panose="020F0502020204030204" pitchFamily="34" charset="0"/>
            </a:endParaRPr>
          </a:p>
          <a:p>
            <a:pPr marL="742950" lvl="1" indent="-285750">
              <a:buFont typeface="Webdings" panose="05030102010509060703" pitchFamily="18" charset="2"/>
              <a:buChar char=""/>
              <a:tabLst>
                <a:tab pos="858520" algn="l"/>
              </a:tabLst>
            </a:pPr>
            <a:r>
              <a:rPr lang="fr-FR" sz="1300" dirty="0">
                <a:ea typeface="Times New Roman" panose="02020603050405020304" pitchFamily="18" charset="0"/>
              </a:rPr>
              <a:t>75% de réduction sur tous les trajets</a:t>
            </a:r>
          </a:p>
          <a:p>
            <a:pPr lvl="1">
              <a:tabLst>
                <a:tab pos="858520" algn="l"/>
              </a:tabLst>
            </a:pPr>
            <a:endParaRPr lang="fr-FR" sz="1300" dirty="0">
              <a:solidFill>
                <a:srgbClr val="4F81BD"/>
              </a:solidFill>
              <a:ea typeface="Calibri" panose="020F0502020204030204" pitchFamily="34" charset="0"/>
            </a:endParaRPr>
          </a:p>
          <a:p>
            <a:pPr marL="285750" indent="-285750">
              <a:buFont typeface="Webdings" panose="05030102010509060703" pitchFamily="18" charset="2"/>
              <a:buChar char=""/>
              <a:tabLst>
                <a:tab pos="858520" algn="l"/>
              </a:tabLst>
            </a:pPr>
            <a:r>
              <a:rPr lang="fr-FR" b="1" dirty="0">
                <a:solidFill>
                  <a:srgbClr val="0390CE"/>
                </a:solidFill>
                <a:ea typeface="Times New Roman" panose="02020603050405020304" pitchFamily="18" charset="0"/>
              </a:rPr>
              <a:t>Dispositif entretien d’embauche </a:t>
            </a:r>
            <a:endParaRPr lang="fr-FR" b="1" dirty="0">
              <a:solidFill>
                <a:srgbClr val="0390CE"/>
              </a:solidFill>
              <a:ea typeface="Calibri" panose="020F0502020204030204" pitchFamily="34" charset="0"/>
            </a:endParaRPr>
          </a:p>
          <a:p>
            <a:pPr marL="685800" lvl="1" indent="-228600">
              <a:buFont typeface="Webdings" panose="05030102010509060703" pitchFamily="18" charset="2"/>
              <a:buChar char=""/>
              <a:tabLst>
                <a:tab pos="1371600" algn="l"/>
              </a:tabLst>
            </a:pPr>
            <a:r>
              <a:rPr lang="fr-FR" sz="1400" dirty="0">
                <a:ea typeface="Times New Roman" panose="02020603050405020304" pitchFamily="18" charset="0"/>
              </a:rPr>
              <a:t>ouvert à tous les titulaires d’une carte illico solidaire en cours de validité</a:t>
            </a:r>
            <a:endParaRPr lang="fr-FR" sz="1400" dirty="0">
              <a:ea typeface="Calibri" panose="020F0502020204030204" pitchFamily="34" charset="0"/>
            </a:endParaRPr>
          </a:p>
          <a:p>
            <a:pPr marL="685800" lvl="1" indent="-228600">
              <a:buFont typeface="Webdings" panose="05030102010509060703" pitchFamily="18" charset="2"/>
              <a:buChar char=""/>
              <a:tabLst>
                <a:tab pos="1371600" algn="l"/>
              </a:tabLst>
            </a:pPr>
            <a:r>
              <a:rPr lang="fr-FR" sz="1400" dirty="0">
                <a:ea typeface="Times New Roman" panose="02020603050405020304" pitchFamily="18" charset="0"/>
              </a:rPr>
              <a:t>bons de transport illico Solidaire délivrés par les agences Pôle emploi et les missions locales</a:t>
            </a:r>
            <a:endParaRPr lang="fr-FR" sz="1400" dirty="0">
              <a:ea typeface="Calibri" panose="020F0502020204030204" pitchFamily="34" charset="0"/>
            </a:endParaRPr>
          </a:p>
          <a:p>
            <a:pPr marL="685800" lvl="1" indent="-228600">
              <a:buFont typeface="Webdings" panose="05030102010509060703" pitchFamily="18" charset="2"/>
              <a:buChar char=""/>
              <a:tabLst>
                <a:tab pos="1371600" algn="l"/>
              </a:tabLst>
            </a:pPr>
            <a:r>
              <a:rPr lang="fr-FR" sz="1400" dirty="0">
                <a:ea typeface="Times New Roman" panose="02020603050405020304" pitchFamily="18" charset="0"/>
              </a:rPr>
              <a:t>motifs de déplacement : entretien d’embauche, entretien préalable de formation (pour les -26 ans), concours, salons professionnels (mondial des métiers, salon des entrepreneurs, jobs dating)</a:t>
            </a:r>
            <a:endParaRPr lang="fr-FR" sz="1400" dirty="0">
              <a:ea typeface="Calibri" panose="020F0502020204030204" pitchFamily="34" charset="0"/>
            </a:endParaRPr>
          </a:p>
          <a:p>
            <a:pPr marL="685800" lvl="1" indent="-228600">
              <a:buFont typeface="Webdings" panose="05030102010509060703" pitchFamily="18" charset="2"/>
              <a:buChar char=""/>
              <a:tabLst>
                <a:tab pos="1371600" algn="l"/>
              </a:tabLst>
            </a:pPr>
            <a:r>
              <a:rPr lang="fr-FR" sz="1400" dirty="0">
                <a:ea typeface="Times New Roman" panose="02020603050405020304" pitchFamily="18" charset="0"/>
              </a:rPr>
              <a:t>bon à échanger en guichet SNCF contre un billet aller-retour gratuit</a:t>
            </a:r>
            <a:endParaRPr lang="fr-FR" sz="1400" dirty="0">
              <a:ea typeface="Calibri" panose="020F0502020204030204" pitchFamily="34" charset="0"/>
            </a:endParaRPr>
          </a:p>
        </p:txBody>
      </p:sp>
      <p:pic>
        <p:nvPicPr>
          <p:cNvPr id="7" name="Image 7" descr="Une image contenant texte, clipart, arts de la table&#10;&#10;Description générée automatiquement">
            <a:extLst>
              <a:ext uri="{FF2B5EF4-FFF2-40B4-BE49-F238E27FC236}">
                <a16:creationId xmlns:a16="http://schemas.microsoft.com/office/drawing/2014/main" id="{0477D793-B240-477F-86D0-A9E98495FC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0594"/>
            <a:ext cx="1733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11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Right Triangle 13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7427DF-DB4A-4C21-87EB-C836BC1020A6}"/>
              </a:ext>
            </a:extLst>
          </p:cNvPr>
          <p:cNvSpPr>
            <a:spLocks noGrp="1"/>
          </p:cNvSpPr>
          <p:nvPr>
            <p:ph type="ctrTitle"/>
          </p:nvPr>
        </p:nvSpPr>
        <p:spPr>
          <a:xfrm>
            <a:off x="5415234" y="1317370"/>
            <a:ext cx="5384800" cy="3210689"/>
          </a:xfrm>
        </p:spPr>
        <p:txBody>
          <a:bodyPr anchor="b">
            <a:normAutofit fontScale="90000"/>
          </a:bodyPr>
          <a:lstStyle/>
          <a:p>
            <a:pPr algn="l"/>
            <a:r>
              <a:rPr lang="fr-FR" sz="1400" dirty="0">
                <a:solidFill>
                  <a:prstClr val="black"/>
                </a:solidFill>
                <a:latin typeface="Calibri" panose="020F0502020204030204"/>
                <a:ea typeface="+mn-ea"/>
                <a:cs typeface="+mn-cs"/>
              </a:rPr>
              <a:t>La Région assure le pilotage des transports scolaires départementaux.</a:t>
            </a:r>
            <a:br>
              <a:rPr lang="fr-FR" sz="1400" dirty="0">
                <a:solidFill>
                  <a:prstClr val="black"/>
                </a:solidFill>
                <a:latin typeface="Calibri" panose="020F0502020204030204"/>
                <a:ea typeface="+mn-ea"/>
                <a:cs typeface="+mn-cs"/>
              </a:rPr>
            </a:br>
            <a:br>
              <a:rPr lang="fr-FR" sz="1400" dirty="0">
                <a:solidFill>
                  <a:prstClr val="black"/>
                </a:solidFill>
                <a:latin typeface="Calibri" panose="020F0502020204030204"/>
                <a:ea typeface="+mn-ea"/>
                <a:cs typeface="+mn-cs"/>
              </a:rPr>
            </a:br>
            <a:r>
              <a:rPr lang="fr-FR" sz="1400" dirty="0">
                <a:solidFill>
                  <a:prstClr val="black"/>
                </a:solidFill>
                <a:latin typeface="Calibri" panose="020F0502020204030204"/>
                <a:ea typeface="+mn-ea"/>
                <a:cs typeface="+mn-cs"/>
              </a:rPr>
              <a:t>La Région organise et prend en charge le transport des élèves de L’Ain, l'Allier, l’Ardèche, le Cantal, la Drôme, la Haute-Loire, la Loire, le Puy-de-Dôme, la Savoie, la Haute-Savoie et l'Isère excepté ceux domiciliés et scolarisés à l’intérieur d’un périmètre d’agglomération.</a:t>
            </a:r>
            <a:br>
              <a:rPr lang="fr-FR" sz="1400" dirty="0">
                <a:solidFill>
                  <a:prstClr val="black"/>
                </a:solidFill>
                <a:latin typeface="Calibri" panose="020F0502020204030204"/>
                <a:ea typeface="+mn-ea"/>
                <a:cs typeface="+mn-cs"/>
              </a:rPr>
            </a:br>
            <a:br>
              <a:rPr lang="fr-FR" sz="1400" dirty="0">
                <a:solidFill>
                  <a:prstClr val="black"/>
                </a:solidFill>
                <a:latin typeface="Calibri" panose="020F0502020204030204"/>
                <a:ea typeface="+mn-ea"/>
                <a:cs typeface="+mn-cs"/>
              </a:rPr>
            </a:br>
            <a:r>
              <a:rPr lang="fr-FR" sz="1400" dirty="0">
                <a:solidFill>
                  <a:prstClr val="black"/>
                </a:solidFill>
                <a:latin typeface="Calibri" panose="020F0502020204030204"/>
                <a:ea typeface="+mn-ea"/>
                <a:cs typeface="+mn-cs"/>
              </a:rPr>
              <a:t>De la maternelle au lycée, votre enfant peut bénéficier de la gratuité des transports scolaires sous réserve de respect du règlement régional des transports scolaires du département.</a:t>
            </a:r>
            <a:br>
              <a:rPr lang="fr-FR" sz="1400" dirty="0">
                <a:solidFill>
                  <a:prstClr val="black"/>
                </a:solidFill>
                <a:latin typeface="Calibri" panose="020F0502020204030204"/>
                <a:ea typeface="+mn-ea"/>
                <a:cs typeface="+mn-cs"/>
              </a:rPr>
            </a:br>
            <a:br>
              <a:rPr lang="fr-FR" sz="1400" dirty="0">
                <a:solidFill>
                  <a:prstClr val="black"/>
                </a:solidFill>
                <a:latin typeface="Calibri" panose="020F0502020204030204"/>
                <a:ea typeface="+mn-ea"/>
                <a:cs typeface="+mn-cs"/>
              </a:rPr>
            </a:br>
            <a:r>
              <a:rPr lang="fr-FR" sz="1400" dirty="0">
                <a:solidFill>
                  <a:prstClr val="black"/>
                </a:solidFill>
                <a:latin typeface="Calibri" panose="020F0502020204030204"/>
                <a:ea typeface="+mn-ea"/>
                <a:cs typeface="+mn-cs"/>
              </a:rPr>
              <a:t>S'il entre en internat, il peut bénéficier d'une bourse pour le remboursement partiel des frais de transport.</a:t>
            </a:r>
            <a:br>
              <a:rPr lang="fr-FR" sz="1400" dirty="0">
                <a:solidFill>
                  <a:prstClr val="black"/>
                </a:solidFill>
                <a:latin typeface="Calibri" panose="020F0502020204030204"/>
                <a:ea typeface="+mn-ea"/>
                <a:cs typeface="+mn-cs"/>
              </a:rPr>
            </a:br>
            <a:br>
              <a:rPr lang="fr-FR" sz="1400" dirty="0">
                <a:solidFill>
                  <a:prstClr val="black"/>
                </a:solidFill>
                <a:latin typeface="Calibri" panose="020F0502020204030204"/>
                <a:ea typeface="+mn-ea"/>
                <a:cs typeface="+mn-cs"/>
              </a:rPr>
            </a:br>
            <a:r>
              <a:rPr lang="fr-FR" sz="1400" dirty="0">
                <a:solidFill>
                  <a:prstClr val="black"/>
                </a:solidFill>
                <a:latin typeface="Calibri" panose="020F0502020204030204"/>
                <a:ea typeface="+mn-ea"/>
                <a:cs typeface="+mn-cs"/>
              </a:rPr>
              <a:t>S'il est en situation de handicap, il est également pris en charge par la Région qui réalise une prestation pour le compte du Département</a:t>
            </a:r>
            <a:br>
              <a:rPr lang="fr-FR" sz="1400" dirty="0">
                <a:solidFill>
                  <a:prstClr val="black"/>
                </a:solidFill>
                <a:latin typeface="Calibri" panose="020F0502020204030204"/>
                <a:ea typeface="+mn-ea"/>
                <a:cs typeface="+mn-cs"/>
              </a:rPr>
            </a:br>
            <a:br>
              <a:rPr lang="fr-FR" sz="1400" dirty="0">
                <a:solidFill>
                  <a:prstClr val="black"/>
                </a:solidFill>
                <a:latin typeface="Calibri" panose="020F0502020204030204"/>
                <a:ea typeface="+mn-ea"/>
                <a:cs typeface="+mn-cs"/>
              </a:rPr>
            </a:br>
            <a:r>
              <a:rPr lang="fr-FR" sz="1400" dirty="0">
                <a:solidFill>
                  <a:prstClr val="black"/>
                </a:solidFill>
                <a:latin typeface="Calibri" panose="020F0502020204030204"/>
                <a:ea typeface="+mn-ea"/>
                <a:cs typeface="+mn-cs"/>
              </a:rPr>
              <a:t>Pour le département du Rhône, la Région a confié l'exploitation du service à un délégataire (SYTRAL). </a:t>
            </a:r>
            <a:r>
              <a:rPr lang="fr-FR" sz="800" b="0" i="0" dirty="0">
                <a:solidFill>
                  <a:srgbClr val="353D4D"/>
                </a:solidFill>
                <a:effectLst/>
                <a:latin typeface="Arial" panose="020B0604020202020204" pitchFamily="34" charset="0"/>
              </a:rPr>
              <a:t>Toutes les informations pratiques sur </a:t>
            </a:r>
            <a:r>
              <a:rPr lang="fr-FR" sz="800" b="0" i="0" u="sng" dirty="0">
                <a:solidFill>
                  <a:srgbClr val="0372B7"/>
                </a:solidFill>
                <a:effectLst/>
                <a:latin typeface="Arial" panose="020B0604020202020204" pitchFamily="34" charset="0"/>
                <a:hlinkClick r:id="rId2" tooltip="carsdurhone.fr (nouvelle fenêtre)"/>
              </a:rPr>
              <a:t>carsdurhone.fr</a:t>
            </a:r>
            <a:endParaRPr lang="fr-FR" sz="1400" dirty="0">
              <a:solidFill>
                <a:prstClr val="black"/>
              </a:solidFill>
              <a:latin typeface="Calibri" panose="020F0502020204030204"/>
              <a:ea typeface="+mn-ea"/>
              <a:cs typeface="+mn-cs"/>
            </a:endParaRPr>
          </a:p>
        </p:txBody>
      </p:sp>
      <p:sp>
        <p:nvSpPr>
          <p:cNvPr id="3" name="Sous-titre 2">
            <a:extLst>
              <a:ext uri="{FF2B5EF4-FFF2-40B4-BE49-F238E27FC236}">
                <a16:creationId xmlns:a16="http://schemas.microsoft.com/office/drawing/2014/main" id="{1C663509-895C-4461-BC28-68FE42885ACE}"/>
              </a:ext>
            </a:extLst>
          </p:cNvPr>
          <p:cNvSpPr>
            <a:spLocks noGrp="1"/>
          </p:cNvSpPr>
          <p:nvPr>
            <p:ph type="subTitle" idx="1"/>
          </p:nvPr>
        </p:nvSpPr>
        <p:spPr>
          <a:xfrm>
            <a:off x="5501722" y="5025476"/>
            <a:ext cx="4048760" cy="1095017"/>
          </a:xfrm>
        </p:spPr>
        <p:txBody>
          <a:bodyPr anchor="t">
            <a:normAutofit/>
          </a:bodyPr>
          <a:lstStyle/>
          <a:p>
            <a:pPr algn="l"/>
            <a:r>
              <a:rPr lang="fr-FR" sz="2000" dirty="0">
                <a:hlinkClick r:id="rId3"/>
              </a:rPr>
              <a:t>Transport scolaire - www.auvergnerhonealpes.fr</a:t>
            </a:r>
            <a:endParaRPr lang="fr-FR" sz="2000" dirty="0"/>
          </a:p>
        </p:txBody>
      </p:sp>
      <p:pic>
        <p:nvPicPr>
          <p:cNvPr id="10242" name="Picture 2">
            <a:extLst>
              <a:ext uri="{FF2B5EF4-FFF2-40B4-BE49-F238E27FC236}">
                <a16:creationId xmlns:a16="http://schemas.microsoft.com/office/drawing/2014/main" id="{FB0739E4-1F40-46D4-AE0A-D16F1C1F88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2327" y="2549775"/>
            <a:ext cx="3508165" cy="1754082"/>
          </a:xfrm>
          <a:prstGeom prst="rect">
            <a:avLst/>
          </a:prstGeom>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70731A75-F50D-456D-A5C9-17B75C900871}"/>
              </a:ext>
            </a:extLst>
          </p:cNvPr>
          <p:cNvSpPr>
            <a:spLocks noGrp="1"/>
          </p:cNvSpPr>
          <p:nvPr>
            <p:ph type="sldNum" sz="quarter" idx="12"/>
          </p:nvPr>
        </p:nvSpPr>
        <p:spPr/>
        <p:txBody>
          <a:bodyPr/>
          <a:lstStyle/>
          <a:p>
            <a:fld id="{0B8C26CE-D4CE-430E-8547-09864B0FA6F8}" type="slidenum">
              <a:rPr lang="fr-FR" smtClean="0"/>
              <a:t>9</a:t>
            </a:fld>
            <a:endParaRPr lang="fr-FR"/>
          </a:p>
        </p:txBody>
      </p:sp>
      <p:pic>
        <p:nvPicPr>
          <p:cNvPr id="11" name="Image 10">
            <a:extLst>
              <a:ext uri="{FF2B5EF4-FFF2-40B4-BE49-F238E27FC236}">
                <a16:creationId xmlns:a16="http://schemas.microsoft.com/office/drawing/2014/main" id="{976B5A1D-E150-4CCA-A5B4-DE16CEC2D5B5}"/>
              </a:ext>
            </a:extLst>
          </p:cNvPr>
          <p:cNvPicPr>
            <a:picLocks noChangeAspect="1"/>
          </p:cNvPicPr>
          <p:nvPr/>
        </p:nvPicPr>
        <p:blipFill>
          <a:blip r:embed="rId5"/>
          <a:stretch>
            <a:fillRect/>
          </a:stretch>
        </p:blipFill>
        <p:spPr>
          <a:xfrm>
            <a:off x="0" y="-8801"/>
            <a:ext cx="12192000" cy="982933"/>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FFBD133E-1723-4D5D-ABFA-0D0375185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11" y="202144"/>
            <a:ext cx="2366377" cy="547889"/>
          </a:xfrm>
          <a:prstGeom prst="rect">
            <a:avLst/>
          </a:prstGeom>
        </p:spPr>
      </p:pic>
      <p:sp>
        <p:nvSpPr>
          <p:cNvPr id="13" name="ZoneTexte 12">
            <a:extLst>
              <a:ext uri="{FF2B5EF4-FFF2-40B4-BE49-F238E27FC236}">
                <a16:creationId xmlns:a16="http://schemas.microsoft.com/office/drawing/2014/main" id="{D2299916-3281-43C5-9768-CA4E0013C4C8}"/>
              </a:ext>
            </a:extLst>
          </p:cNvPr>
          <p:cNvSpPr txBox="1"/>
          <p:nvPr/>
        </p:nvSpPr>
        <p:spPr>
          <a:xfrm>
            <a:off x="3178191" y="349923"/>
            <a:ext cx="8424705" cy="400110"/>
          </a:xfrm>
          <a:prstGeom prst="rect">
            <a:avLst/>
          </a:prstGeom>
          <a:noFill/>
        </p:spPr>
        <p:txBody>
          <a:bodyPr wrap="square" rtlCol="0">
            <a:spAutoFit/>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lang="fr-FR" altLang="fr-FR" sz="2000" b="1" dirty="0">
                <a:solidFill>
                  <a:schemeClr val="bg1">
                    <a:lumMod val="95000"/>
                  </a:schemeClr>
                </a:solidFill>
                <a:latin typeface="Arial" panose="020B0604020202020204" pitchFamily="34" charset="0"/>
                <a:cs typeface="Arial" panose="020B0604020202020204" pitchFamily="34" charset="0"/>
                <a:sym typeface="Arial Narrow" panose="020B0606020202030204" pitchFamily="34" charset="0"/>
              </a:rPr>
              <a:t>Les dispositifs Mobilité de la Région Auvergne-Rhône-Alpes</a:t>
            </a:r>
            <a:endParaRPr kumimoji="0" lang="fr-FR" sz="1600" b="1" i="0" u="none" strike="noStrike" kern="1200" cap="none" spc="0" normalizeH="0" baseline="0" noProof="0" dirty="0">
              <a:ln>
                <a:noFill/>
              </a:ln>
              <a:solidFill>
                <a:schemeClr val="bg1">
                  <a:lumMod val="95000"/>
                </a:schemeClr>
              </a:solidFill>
              <a:effectLst/>
              <a:uLnTx/>
              <a:uFillTx/>
              <a:latin typeface="Calibri" panose="020F0502020204030204" pitchFamily="34" charset="0"/>
              <a:ea typeface="Calibri" panose="020F0502020204030204" pitchFamily="34" charset="0"/>
              <a:cs typeface="Calibri"/>
              <a:sym typeface="Calibri" charset="0"/>
            </a:endParaRPr>
          </a:p>
        </p:txBody>
      </p:sp>
      <p:sp>
        <p:nvSpPr>
          <p:cNvPr id="6" name="ZoneTexte 5">
            <a:extLst>
              <a:ext uri="{FF2B5EF4-FFF2-40B4-BE49-F238E27FC236}">
                <a16:creationId xmlns:a16="http://schemas.microsoft.com/office/drawing/2014/main" id="{32A61033-19B4-4681-A7E7-08D5E1AB3279}"/>
              </a:ext>
            </a:extLst>
          </p:cNvPr>
          <p:cNvSpPr txBox="1"/>
          <p:nvPr/>
        </p:nvSpPr>
        <p:spPr>
          <a:xfrm>
            <a:off x="1616364" y="1570182"/>
            <a:ext cx="2774927" cy="461665"/>
          </a:xfrm>
          <a:prstGeom prst="rect">
            <a:avLst/>
          </a:prstGeom>
          <a:noFill/>
        </p:spPr>
        <p:txBody>
          <a:bodyPr wrap="none" rtlCol="0">
            <a:spAutoFit/>
          </a:bodyPr>
          <a:lstStyle/>
          <a:p>
            <a:r>
              <a:rPr lang="fr-FR" sz="2400" b="1" dirty="0"/>
              <a:t>Transports scolaires </a:t>
            </a:r>
          </a:p>
        </p:txBody>
      </p:sp>
    </p:spTree>
    <p:extLst>
      <p:ext uri="{BB962C8B-B14F-4D97-AF65-F5344CB8AC3E}">
        <p14:creationId xmlns:p14="http://schemas.microsoft.com/office/powerpoint/2010/main" val="18931382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2683</Words>
  <Application>Microsoft Office PowerPoint</Application>
  <PresentationFormat>Grand écran</PresentationFormat>
  <Paragraphs>393</Paragraphs>
  <Slides>15</Slides>
  <Notes>3</Notes>
  <HiddenSlides>2</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Calibri</vt:lpstr>
      <vt:lpstr>Calibri Light</vt:lpstr>
      <vt:lpstr>Graphik Light</vt:lpstr>
      <vt:lpstr>Graphik Medium</vt:lpstr>
      <vt:lpstr>Graphik Regular</vt:lpstr>
      <vt:lpstr>Times New Roman</vt:lpstr>
      <vt:lpstr>Webdings</vt:lpstr>
      <vt:lpstr>Wingdings</vt:lpstr>
      <vt:lpstr>Thème Office</vt:lpstr>
      <vt:lpstr>              </vt:lpstr>
      <vt:lpstr>Présentation PowerPoint</vt:lpstr>
      <vt:lpstr>Présentation PowerPoint</vt:lpstr>
      <vt:lpstr>Présentation PowerPoint</vt:lpstr>
      <vt:lpstr>Présentation PowerPoint</vt:lpstr>
      <vt:lpstr>Présentation PowerPoint</vt:lpstr>
      <vt:lpstr>  Tarification régionale</vt:lpstr>
      <vt:lpstr>Tarification régionale</vt:lpstr>
      <vt:lpstr>La Région assure le pilotage des transports scolaires départementaux.  La Région organise et prend en charge le transport des élèves de L’Ain, l'Allier, l’Ardèche, le Cantal, la Drôme, la Haute-Loire, la Loire, le Puy-de-Dôme, la Savoie, la Haute-Savoie et l'Isère excepté ceux domiciliés et scolarisés à l’intérieur d’un périmètre d’agglomération.  De la maternelle au lycée, votre enfant peut bénéficier de la gratuité des transports scolaires sous réserve de respect du règlement régional des transports scolaires du département.  S'il entre en internat, il peut bénéficier d'une bourse pour le remboursement partiel des frais de transport.  S'il est en situation de handicap, il est également pris en charge par la Région qui réalise une prestation pour le compte du Département  Pour le département du Rhône, la Région a confié l'exploitation du service à un délégataire (SYTRAL). Toutes les informations pratiques sur carsdurhone.fr</vt:lpstr>
      <vt:lpstr>Présentation PowerPoint</vt:lpstr>
      <vt:lpstr>Présentation PowerPoint</vt:lpstr>
      <vt:lpstr>Présentation PowerPoint</vt:lpstr>
      <vt:lpstr>Présentation PowerPoint</vt:lpstr>
      <vt:lpstr>Présentation PowerPoint</vt:lpstr>
      <vt:lpstr> Abonnement TCL   Baisse des abonnements TCL pour les étudiants jusqu’à 28 ans !  Les tarifs pour les étudiants sont en baisse :  25 € pour les jeunes âgés entre 18 et 25 ans avec 2 mois GRATUITS  25 € pour les étudiants âgés entre 26 et 27 ans avec 2 mois GRATUITS  10 € pour les étudiants boursiers avec 2 mois GRATUITS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dispositifs Mobilité de la Région Auvergne-Rhône-Alpes</dc:title>
  <dc:creator>VILLARD Emilie</dc:creator>
  <cp:lastModifiedBy>LAMESTA Maude</cp:lastModifiedBy>
  <cp:revision>46</cp:revision>
  <dcterms:created xsi:type="dcterms:W3CDTF">2021-10-01T08:53:06Z</dcterms:created>
  <dcterms:modified xsi:type="dcterms:W3CDTF">2022-01-20T15:43:48Z</dcterms:modified>
</cp:coreProperties>
</file>