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9"/>
  </p:notesMasterIdLst>
  <p:sldIdLst>
    <p:sldId id="489" r:id="rId2"/>
    <p:sldId id="575" r:id="rId3"/>
    <p:sldId id="574" r:id="rId4"/>
    <p:sldId id="540" r:id="rId5"/>
    <p:sldId id="543" r:id="rId6"/>
    <p:sldId id="510" r:id="rId7"/>
    <p:sldId id="577" r:id="rId8"/>
    <p:sldId id="576" r:id="rId9"/>
    <p:sldId id="553" r:id="rId10"/>
    <p:sldId id="578" r:id="rId11"/>
    <p:sldId id="579" r:id="rId12"/>
    <p:sldId id="580" r:id="rId13"/>
    <p:sldId id="587" r:id="rId14"/>
    <p:sldId id="581" r:id="rId15"/>
    <p:sldId id="582" r:id="rId16"/>
    <p:sldId id="583" r:id="rId17"/>
    <p:sldId id="584" r:id="rId18"/>
    <p:sldId id="585" r:id="rId19"/>
    <p:sldId id="556" r:id="rId20"/>
    <p:sldId id="586" r:id="rId21"/>
    <p:sldId id="588" r:id="rId22"/>
    <p:sldId id="559" r:id="rId23"/>
    <p:sldId id="589" r:id="rId24"/>
    <p:sldId id="560" r:id="rId25"/>
    <p:sldId id="561" r:id="rId26"/>
    <p:sldId id="590" r:id="rId27"/>
    <p:sldId id="5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GNIERE-TRAYSSAC SANDRINE" initials="GS" lastIdx="4" clrIdx="0">
    <p:extLst>
      <p:ext uri="{19B8F6BF-5375-455C-9EA6-DF929625EA0E}">
        <p15:presenceInfo xmlns:p15="http://schemas.microsoft.com/office/powerpoint/2012/main" userId="S-1-5-21-55207161-1206867350-314601362-14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DEB7F"/>
    <a:srgbClr val="FDE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75" autoAdjust="0"/>
  </p:normalViewPr>
  <p:slideViewPr>
    <p:cSldViewPr showGuides="1">
      <p:cViewPr varScale="1">
        <p:scale>
          <a:sx n="95" d="100"/>
          <a:sy n="95" d="100"/>
        </p:scale>
        <p:origin x="1608" y="7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993B2-EF02-45AB-9FFE-07F423A3FF8B}" type="datetimeFigureOut">
              <a:rPr lang="fr-FR" smtClean="0"/>
              <a:t>13/02/2026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9FAC9-F0DD-4849-8B26-63BB9AA97188}" type="slidenum">
              <a:rPr lang="fr-FR" smtClean="0"/>
              <a:t>‹N°›</a:t>
            </a:fld>
            <a:endParaRPr lang="fr-FR"/>
          </a:p>
        </p:txBody>
      </p:sp>
    </p:spTree>
    <p:extLst>
      <p:ext uri="{BB962C8B-B14F-4D97-AF65-F5344CB8AC3E}">
        <p14:creationId xmlns:p14="http://schemas.microsoft.com/office/powerpoint/2010/main" val="5154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D995239-C26A-43C6-B65F-5F7B80AFDD76}" type="datetimeFigureOut">
              <a:rPr lang="fr-FR" smtClean="0"/>
              <a:t>13/02/2026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36321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995239-C26A-43C6-B65F-5F7B80AFDD76}" type="datetimeFigureOut">
              <a:rPr lang="fr-FR" smtClean="0"/>
              <a:t>13/02/2026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78559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995239-C26A-43C6-B65F-5F7B80AFDD76}" type="datetimeFigureOut">
              <a:rPr lang="fr-FR" smtClean="0"/>
              <a:t>13/02/2026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198969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de niveau 1">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65B85E3-5E9F-6945-A676-6B28A869026C}"/>
              </a:ext>
            </a:extLst>
          </p:cNvPr>
          <p:cNvSpPr/>
          <p:nvPr userDrawn="1"/>
        </p:nvSpPr>
        <p:spPr>
          <a:xfrm rot="10800000">
            <a:off x="-180528" y="-99392"/>
            <a:ext cx="3066413" cy="7116355"/>
          </a:xfrm>
          <a:custGeom>
            <a:avLst/>
            <a:gdLst>
              <a:gd name="connsiteX0" fmla="*/ 0 w 6591209"/>
              <a:gd name="connsiteY0" fmla="*/ 0 h 7939315"/>
              <a:gd name="connsiteX1" fmla="*/ 6591209 w 6591209"/>
              <a:gd name="connsiteY1" fmla="*/ 0 h 7939315"/>
              <a:gd name="connsiteX2" fmla="*/ 6591209 w 6591209"/>
              <a:gd name="connsiteY2" fmla="*/ 7939315 h 7939315"/>
              <a:gd name="connsiteX3" fmla="*/ 0 w 6591209"/>
              <a:gd name="connsiteY3" fmla="*/ 7939315 h 7939315"/>
              <a:gd name="connsiteX4" fmla="*/ 0 w 6591209"/>
              <a:gd name="connsiteY4" fmla="*/ 0 h 7939315"/>
              <a:gd name="connsiteX0" fmla="*/ 1088571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088571 w 7679780"/>
              <a:gd name="connsiteY4" fmla="*/ 0 h 8011887"/>
              <a:gd name="connsiteX0" fmla="*/ 1204686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204686 w 7679780"/>
              <a:gd name="connsiteY4" fmla="*/ 0 h 8011887"/>
              <a:gd name="connsiteX0" fmla="*/ 1494971 w 7970065"/>
              <a:gd name="connsiteY0" fmla="*/ 0 h 8011887"/>
              <a:gd name="connsiteX1" fmla="*/ 7970065 w 7970065"/>
              <a:gd name="connsiteY1" fmla="*/ 0 h 8011887"/>
              <a:gd name="connsiteX2" fmla="*/ 7970065 w 7970065"/>
              <a:gd name="connsiteY2" fmla="*/ 7939315 h 8011887"/>
              <a:gd name="connsiteX3" fmla="*/ 0 w 7970065"/>
              <a:gd name="connsiteY3" fmla="*/ 8011887 h 8011887"/>
              <a:gd name="connsiteX4" fmla="*/ 1494971 w 7970065"/>
              <a:gd name="connsiteY4" fmla="*/ 0 h 8011887"/>
              <a:gd name="connsiteX0" fmla="*/ 1654628 w 8129722"/>
              <a:gd name="connsiteY0" fmla="*/ 0 h 7953830"/>
              <a:gd name="connsiteX1" fmla="*/ 8129722 w 8129722"/>
              <a:gd name="connsiteY1" fmla="*/ 0 h 7953830"/>
              <a:gd name="connsiteX2" fmla="*/ 8129722 w 8129722"/>
              <a:gd name="connsiteY2" fmla="*/ 7939315 h 7953830"/>
              <a:gd name="connsiteX3" fmla="*/ 0 w 8129722"/>
              <a:gd name="connsiteY3" fmla="*/ 7953830 h 7953830"/>
              <a:gd name="connsiteX4" fmla="*/ 1654628 w 8129722"/>
              <a:gd name="connsiteY4" fmla="*/ 0 h 7953830"/>
              <a:gd name="connsiteX0" fmla="*/ 1930399 w 8129722"/>
              <a:gd name="connsiteY0" fmla="*/ 0 h 7997372"/>
              <a:gd name="connsiteX1" fmla="*/ 8129722 w 8129722"/>
              <a:gd name="connsiteY1" fmla="*/ 43542 h 7997372"/>
              <a:gd name="connsiteX2" fmla="*/ 8129722 w 8129722"/>
              <a:gd name="connsiteY2" fmla="*/ 7982857 h 7997372"/>
              <a:gd name="connsiteX3" fmla="*/ 0 w 8129722"/>
              <a:gd name="connsiteY3" fmla="*/ 7997372 h 7997372"/>
              <a:gd name="connsiteX4" fmla="*/ 1930399 w 8129722"/>
              <a:gd name="connsiteY4" fmla="*/ 0 h 7997372"/>
              <a:gd name="connsiteX0" fmla="*/ 2438399 w 8637722"/>
              <a:gd name="connsiteY0" fmla="*/ 0 h 7982857"/>
              <a:gd name="connsiteX1" fmla="*/ 8637722 w 8637722"/>
              <a:gd name="connsiteY1" fmla="*/ 43542 h 7982857"/>
              <a:gd name="connsiteX2" fmla="*/ 8637722 w 8637722"/>
              <a:gd name="connsiteY2" fmla="*/ 7982857 h 7982857"/>
              <a:gd name="connsiteX3" fmla="*/ 0 w 8637722"/>
              <a:gd name="connsiteY3" fmla="*/ 7953830 h 7982857"/>
              <a:gd name="connsiteX4" fmla="*/ 2438399 w 8637722"/>
              <a:gd name="connsiteY4" fmla="*/ 0 h 7982857"/>
              <a:gd name="connsiteX0" fmla="*/ 2438399 w 8637722"/>
              <a:gd name="connsiteY0" fmla="*/ 0 h 7953830"/>
              <a:gd name="connsiteX1" fmla="*/ 8637722 w 8637722"/>
              <a:gd name="connsiteY1" fmla="*/ 43542 h 7953830"/>
              <a:gd name="connsiteX2" fmla="*/ 4901745 w 8637722"/>
              <a:gd name="connsiteY2" fmla="*/ 7865291 h 7953830"/>
              <a:gd name="connsiteX3" fmla="*/ 0 w 8637722"/>
              <a:gd name="connsiteY3" fmla="*/ 7953830 h 7953830"/>
              <a:gd name="connsiteX4" fmla="*/ 2438399 w 8637722"/>
              <a:gd name="connsiteY4" fmla="*/ 0 h 7953830"/>
              <a:gd name="connsiteX0" fmla="*/ 2438399 w 8637722"/>
              <a:gd name="connsiteY0" fmla="*/ 0 h 7953830"/>
              <a:gd name="connsiteX1" fmla="*/ 8637722 w 8637722"/>
              <a:gd name="connsiteY1" fmla="*/ 43542 h 7953830"/>
              <a:gd name="connsiteX2" fmla="*/ 3543208 w 8637722"/>
              <a:gd name="connsiteY2" fmla="*/ 7858759 h 7953830"/>
              <a:gd name="connsiteX3" fmla="*/ 0 w 8637722"/>
              <a:gd name="connsiteY3" fmla="*/ 7953830 h 7953830"/>
              <a:gd name="connsiteX4" fmla="*/ 2438399 w 8637722"/>
              <a:gd name="connsiteY4" fmla="*/ 0 h 7953830"/>
              <a:gd name="connsiteX0" fmla="*/ 2438399 w 8637722"/>
              <a:gd name="connsiteY0" fmla="*/ 0 h 7953830"/>
              <a:gd name="connsiteX1" fmla="*/ 8637722 w 8637722"/>
              <a:gd name="connsiteY1" fmla="*/ 43542 h 7953830"/>
              <a:gd name="connsiteX2" fmla="*/ 1570716 w 8637722"/>
              <a:gd name="connsiteY2" fmla="*/ 7512593 h 7953830"/>
              <a:gd name="connsiteX3" fmla="*/ 0 w 8637722"/>
              <a:gd name="connsiteY3" fmla="*/ 7953830 h 7953830"/>
              <a:gd name="connsiteX4" fmla="*/ 2438399 w 8637722"/>
              <a:gd name="connsiteY4" fmla="*/ 0 h 7953830"/>
              <a:gd name="connsiteX0" fmla="*/ 2438399 w 8637722"/>
              <a:gd name="connsiteY0" fmla="*/ 0 h 7982856"/>
              <a:gd name="connsiteX1" fmla="*/ 8637722 w 8637722"/>
              <a:gd name="connsiteY1" fmla="*/ 43542 h 7982856"/>
              <a:gd name="connsiteX2" fmla="*/ 3040288 w 8637722"/>
              <a:gd name="connsiteY2" fmla="*/ 7982856 h 7982856"/>
              <a:gd name="connsiteX3" fmla="*/ 0 w 8637722"/>
              <a:gd name="connsiteY3" fmla="*/ 7953830 h 7982856"/>
              <a:gd name="connsiteX4" fmla="*/ 2438399 w 8637722"/>
              <a:gd name="connsiteY4" fmla="*/ 0 h 7982856"/>
              <a:gd name="connsiteX0" fmla="*/ 2438399 w 3236230"/>
              <a:gd name="connsiteY0" fmla="*/ 2178 h 7985034"/>
              <a:gd name="connsiteX1" fmla="*/ 3236230 w 3236230"/>
              <a:gd name="connsiteY1" fmla="*/ 0 h 7985034"/>
              <a:gd name="connsiteX2" fmla="*/ 3040288 w 3236230"/>
              <a:gd name="connsiteY2" fmla="*/ 7985034 h 7985034"/>
              <a:gd name="connsiteX3" fmla="*/ 0 w 3236230"/>
              <a:gd name="connsiteY3" fmla="*/ 7956008 h 7985034"/>
              <a:gd name="connsiteX4" fmla="*/ 2438399 w 3236230"/>
              <a:gd name="connsiteY4" fmla="*/ 2178 h 7985034"/>
              <a:gd name="connsiteX0" fmla="*/ 2438399 w 3125196"/>
              <a:gd name="connsiteY0" fmla="*/ 8710 h 7991566"/>
              <a:gd name="connsiteX1" fmla="*/ 3125196 w 3125196"/>
              <a:gd name="connsiteY1" fmla="*/ 0 h 7991566"/>
              <a:gd name="connsiteX2" fmla="*/ 3040288 w 3125196"/>
              <a:gd name="connsiteY2" fmla="*/ 7991566 h 7991566"/>
              <a:gd name="connsiteX3" fmla="*/ 0 w 3125196"/>
              <a:gd name="connsiteY3" fmla="*/ 7962540 h 7991566"/>
              <a:gd name="connsiteX4" fmla="*/ 2438399 w 3125196"/>
              <a:gd name="connsiteY4" fmla="*/ 8710 h 7991566"/>
              <a:gd name="connsiteX0" fmla="*/ 2438399 w 3072944"/>
              <a:gd name="connsiteY0" fmla="*/ 0 h 7982856"/>
              <a:gd name="connsiteX1" fmla="*/ 3072944 w 3072944"/>
              <a:gd name="connsiteY1" fmla="*/ 10884 h 7982856"/>
              <a:gd name="connsiteX2" fmla="*/ 3040288 w 3072944"/>
              <a:gd name="connsiteY2" fmla="*/ 7982856 h 7982856"/>
              <a:gd name="connsiteX3" fmla="*/ 0 w 3072944"/>
              <a:gd name="connsiteY3" fmla="*/ 7953830 h 7982856"/>
              <a:gd name="connsiteX4" fmla="*/ 2438399 w 3072944"/>
              <a:gd name="connsiteY4" fmla="*/ 0 h 7982856"/>
              <a:gd name="connsiteX0" fmla="*/ 2438399 w 3059881"/>
              <a:gd name="connsiteY0" fmla="*/ 0 h 7982856"/>
              <a:gd name="connsiteX1" fmla="*/ 3059881 w 3059881"/>
              <a:gd name="connsiteY1" fmla="*/ 735872 h 7982856"/>
              <a:gd name="connsiteX2" fmla="*/ 3040288 w 3059881"/>
              <a:gd name="connsiteY2" fmla="*/ 7982856 h 7982856"/>
              <a:gd name="connsiteX3" fmla="*/ 0 w 3059881"/>
              <a:gd name="connsiteY3" fmla="*/ 7953830 h 7982856"/>
              <a:gd name="connsiteX4" fmla="*/ 2438399 w 3059881"/>
              <a:gd name="connsiteY4" fmla="*/ 0 h 7982856"/>
              <a:gd name="connsiteX0" fmla="*/ 2242456 w 3059881"/>
              <a:gd name="connsiteY0" fmla="*/ 0 h 7349308"/>
              <a:gd name="connsiteX1" fmla="*/ 3059881 w 3059881"/>
              <a:gd name="connsiteY1" fmla="*/ 102324 h 7349308"/>
              <a:gd name="connsiteX2" fmla="*/ 3040288 w 3059881"/>
              <a:gd name="connsiteY2" fmla="*/ 7349308 h 7349308"/>
              <a:gd name="connsiteX3" fmla="*/ 0 w 3059881"/>
              <a:gd name="connsiteY3" fmla="*/ 7320282 h 7349308"/>
              <a:gd name="connsiteX4" fmla="*/ 2242456 w 3059881"/>
              <a:gd name="connsiteY4" fmla="*/ 0 h 7349308"/>
              <a:gd name="connsiteX0" fmla="*/ 2242456 w 3040288"/>
              <a:gd name="connsiteY0" fmla="*/ 0 h 7349308"/>
              <a:gd name="connsiteX1" fmla="*/ 2641870 w 3040288"/>
              <a:gd name="connsiteY1" fmla="*/ 82729 h 7349308"/>
              <a:gd name="connsiteX2" fmla="*/ 3040288 w 3040288"/>
              <a:gd name="connsiteY2" fmla="*/ 7349308 h 7349308"/>
              <a:gd name="connsiteX3" fmla="*/ 0 w 3040288"/>
              <a:gd name="connsiteY3" fmla="*/ 7320282 h 7349308"/>
              <a:gd name="connsiteX4" fmla="*/ 2242456 w 3040288"/>
              <a:gd name="connsiteY4" fmla="*/ 0 h 7349308"/>
              <a:gd name="connsiteX0" fmla="*/ 2242456 w 3125195"/>
              <a:gd name="connsiteY0" fmla="*/ 2179 h 7351487"/>
              <a:gd name="connsiteX1" fmla="*/ 3125195 w 3125195"/>
              <a:gd name="connsiteY1" fmla="*/ 0 h 7351487"/>
              <a:gd name="connsiteX2" fmla="*/ 3040288 w 3125195"/>
              <a:gd name="connsiteY2" fmla="*/ 7351487 h 7351487"/>
              <a:gd name="connsiteX3" fmla="*/ 0 w 3125195"/>
              <a:gd name="connsiteY3" fmla="*/ 7322461 h 7351487"/>
              <a:gd name="connsiteX4" fmla="*/ 2242456 w 3125195"/>
              <a:gd name="connsiteY4" fmla="*/ 2179 h 7351487"/>
              <a:gd name="connsiteX0" fmla="*/ 2190205 w 3072944"/>
              <a:gd name="connsiteY0" fmla="*/ 2179 h 7351487"/>
              <a:gd name="connsiteX1" fmla="*/ 3072944 w 3072944"/>
              <a:gd name="connsiteY1" fmla="*/ 0 h 7351487"/>
              <a:gd name="connsiteX2" fmla="*/ 2988037 w 3072944"/>
              <a:gd name="connsiteY2" fmla="*/ 7351487 h 7351487"/>
              <a:gd name="connsiteX3" fmla="*/ 0 w 3072944"/>
              <a:gd name="connsiteY3" fmla="*/ 7159175 h 7351487"/>
              <a:gd name="connsiteX4" fmla="*/ 2190205 w 3072944"/>
              <a:gd name="connsiteY4" fmla="*/ 2179 h 7351487"/>
              <a:gd name="connsiteX0" fmla="*/ 2190205 w 3072944"/>
              <a:gd name="connsiteY0" fmla="*/ 2179 h 7159175"/>
              <a:gd name="connsiteX1" fmla="*/ 3072944 w 3072944"/>
              <a:gd name="connsiteY1" fmla="*/ 0 h 7159175"/>
              <a:gd name="connsiteX2" fmla="*/ 2700654 w 3072944"/>
              <a:gd name="connsiteY2" fmla="*/ 7142481 h 7159175"/>
              <a:gd name="connsiteX3" fmla="*/ 0 w 3072944"/>
              <a:gd name="connsiteY3" fmla="*/ 7159175 h 7159175"/>
              <a:gd name="connsiteX4" fmla="*/ 2190205 w 3072944"/>
              <a:gd name="connsiteY4" fmla="*/ 2179 h 7159175"/>
              <a:gd name="connsiteX0" fmla="*/ 2190205 w 3072944"/>
              <a:gd name="connsiteY0" fmla="*/ 2179 h 7159175"/>
              <a:gd name="connsiteX1" fmla="*/ 3072944 w 3072944"/>
              <a:gd name="connsiteY1" fmla="*/ 0 h 7159175"/>
              <a:gd name="connsiteX2" fmla="*/ 3033757 w 3072944"/>
              <a:gd name="connsiteY2" fmla="*/ 7129418 h 7159175"/>
              <a:gd name="connsiteX3" fmla="*/ 0 w 3072944"/>
              <a:gd name="connsiteY3" fmla="*/ 7159175 h 7159175"/>
              <a:gd name="connsiteX4" fmla="*/ 2190205 w 3072944"/>
              <a:gd name="connsiteY4" fmla="*/ 2179 h 7159175"/>
              <a:gd name="connsiteX0" fmla="*/ 2190205 w 3072944"/>
              <a:gd name="connsiteY0" fmla="*/ 2179 h 7159175"/>
              <a:gd name="connsiteX1" fmla="*/ 3072944 w 3072944"/>
              <a:gd name="connsiteY1" fmla="*/ 0 h 7159175"/>
              <a:gd name="connsiteX2" fmla="*/ 3053351 w 3072944"/>
              <a:gd name="connsiteY2" fmla="*/ 7116355 h 7159175"/>
              <a:gd name="connsiteX3" fmla="*/ 0 w 3072944"/>
              <a:gd name="connsiteY3" fmla="*/ 7159175 h 7159175"/>
              <a:gd name="connsiteX4" fmla="*/ 2190205 w 3072944"/>
              <a:gd name="connsiteY4" fmla="*/ 2179 h 7159175"/>
              <a:gd name="connsiteX0" fmla="*/ 2190205 w 3072945"/>
              <a:gd name="connsiteY0" fmla="*/ 2179 h 7159175"/>
              <a:gd name="connsiteX1" fmla="*/ 3072944 w 3072945"/>
              <a:gd name="connsiteY1" fmla="*/ 0 h 7159175"/>
              <a:gd name="connsiteX2" fmla="*/ 3072945 w 3072945"/>
              <a:gd name="connsiteY2" fmla="*/ 7116355 h 7159175"/>
              <a:gd name="connsiteX3" fmla="*/ 0 w 3072945"/>
              <a:gd name="connsiteY3" fmla="*/ 7159175 h 7159175"/>
              <a:gd name="connsiteX4" fmla="*/ 2190205 w 3072945"/>
              <a:gd name="connsiteY4" fmla="*/ 2179 h 7159175"/>
              <a:gd name="connsiteX0" fmla="*/ 2190205 w 3072945"/>
              <a:gd name="connsiteY0" fmla="*/ 2179 h 7126517"/>
              <a:gd name="connsiteX1" fmla="*/ 3072944 w 3072945"/>
              <a:gd name="connsiteY1" fmla="*/ 0 h 7126517"/>
              <a:gd name="connsiteX2" fmla="*/ 3072945 w 3072945"/>
              <a:gd name="connsiteY2" fmla="*/ 7116355 h 7126517"/>
              <a:gd name="connsiteX3" fmla="*/ 0 w 3072945"/>
              <a:gd name="connsiteY3" fmla="*/ 7126517 h 7126517"/>
              <a:gd name="connsiteX4" fmla="*/ 2190205 w 3072945"/>
              <a:gd name="connsiteY4" fmla="*/ 2179 h 7126517"/>
              <a:gd name="connsiteX0" fmla="*/ 2183673 w 3066413"/>
              <a:gd name="connsiteY0" fmla="*/ 2179 h 7116355"/>
              <a:gd name="connsiteX1" fmla="*/ 3066412 w 3066413"/>
              <a:gd name="connsiteY1" fmla="*/ 0 h 7116355"/>
              <a:gd name="connsiteX2" fmla="*/ 3066413 w 3066413"/>
              <a:gd name="connsiteY2" fmla="*/ 7116355 h 7116355"/>
              <a:gd name="connsiteX3" fmla="*/ 0 w 3066413"/>
              <a:gd name="connsiteY3" fmla="*/ 7100391 h 7116355"/>
              <a:gd name="connsiteX4" fmla="*/ 2183673 w 3066413"/>
              <a:gd name="connsiteY4" fmla="*/ 2179 h 7116355"/>
              <a:gd name="connsiteX0" fmla="*/ 2183673 w 3066413"/>
              <a:gd name="connsiteY0" fmla="*/ 2179 h 7116355"/>
              <a:gd name="connsiteX1" fmla="*/ 3066412 w 3066413"/>
              <a:gd name="connsiteY1" fmla="*/ 0 h 7116355"/>
              <a:gd name="connsiteX2" fmla="*/ 3066413 w 3066413"/>
              <a:gd name="connsiteY2" fmla="*/ 7116355 h 7116355"/>
              <a:gd name="connsiteX3" fmla="*/ 0 w 3066413"/>
              <a:gd name="connsiteY3" fmla="*/ 7113454 h 7116355"/>
              <a:gd name="connsiteX4" fmla="*/ 2183673 w 3066413"/>
              <a:gd name="connsiteY4" fmla="*/ 2179 h 7116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6413" h="7116355">
                <a:moveTo>
                  <a:pt x="2183673" y="2179"/>
                </a:moveTo>
                <a:lnTo>
                  <a:pt x="3066412" y="0"/>
                </a:lnTo>
                <a:cubicBezTo>
                  <a:pt x="3066412" y="2372118"/>
                  <a:pt x="3066413" y="4744237"/>
                  <a:pt x="3066413" y="7116355"/>
                </a:cubicBezTo>
                <a:lnTo>
                  <a:pt x="0" y="7113454"/>
                </a:lnTo>
                <a:lnTo>
                  <a:pt x="2183673" y="2179"/>
                </a:lnTo>
                <a:close/>
              </a:path>
            </a:pathLst>
          </a:custGeom>
          <a:solidFill>
            <a:srgbClr val="FFF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3419872" y="2273341"/>
            <a:ext cx="5158635" cy="1362075"/>
          </a:xfrm>
          <a:prstGeom prst="rect">
            <a:avLst/>
          </a:prstGeom>
        </p:spPr>
        <p:txBody>
          <a:bodyPr anchor="b" anchorCtr="0"/>
          <a:lstStyle>
            <a:lvl1pPr algn="ctr">
              <a:defRPr sz="3600" b="1" cap="none"/>
            </a:lvl1pPr>
          </a:lstStyle>
          <a:p>
            <a:r>
              <a:rPr lang="fr-FR" dirty="0"/>
              <a:t>CLICK TO EDIT MASTER TITLE STYLE</a:t>
            </a:r>
            <a:endParaRPr lang="en-US" dirty="0"/>
          </a:p>
        </p:txBody>
      </p:sp>
      <p:sp>
        <p:nvSpPr>
          <p:cNvPr id="3" name="Text Placeholder 2"/>
          <p:cNvSpPr>
            <a:spLocks noGrp="1"/>
          </p:cNvSpPr>
          <p:nvPr>
            <p:ph type="body" idx="1"/>
          </p:nvPr>
        </p:nvSpPr>
        <p:spPr>
          <a:xfrm>
            <a:off x="3491880" y="4093029"/>
            <a:ext cx="5158635" cy="1329871"/>
          </a:xfrm>
        </p:spPr>
        <p:txBody>
          <a:bodyPr anchor="t" anchorCtr="0">
            <a:normAutofit/>
          </a:bodyPr>
          <a:lstStyle>
            <a:lvl1pPr marL="0" indent="0" algn="ctr">
              <a:buNone/>
              <a:defRPr sz="2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
Deuxième niveau
Troisième niveau
Quatrième niveau
Cinquième niveau</a:t>
            </a:r>
          </a:p>
        </p:txBody>
      </p:sp>
      <p:cxnSp>
        <p:nvCxnSpPr>
          <p:cNvPr id="7" name="Connecteur droit 6"/>
          <p:cNvCxnSpPr>
            <a:cxnSpLocks/>
          </p:cNvCxnSpPr>
          <p:nvPr userDrawn="1"/>
        </p:nvCxnSpPr>
        <p:spPr>
          <a:xfrm>
            <a:off x="3995936" y="3821408"/>
            <a:ext cx="4372727" cy="0"/>
          </a:xfrm>
          <a:prstGeom prst="line">
            <a:avLst/>
          </a:prstGeom>
          <a:ln w="57150">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0" hasCustomPrompt="1"/>
          </p:nvPr>
        </p:nvSpPr>
        <p:spPr>
          <a:xfrm>
            <a:off x="395536" y="1268760"/>
            <a:ext cx="2128725" cy="4031207"/>
          </a:xfrm>
        </p:spPr>
        <p:txBody>
          <a:bodyPr>
            <a:noAutofit/>
          </a:bodyPr>
          <a:lstStyle>
            <a:lvl1pPr marL="53100" indent="0">
              <a:buNone/>
              <a:defRPr sz="25000" b="1" baseline="0">
                <a:solidFill>
                  <a:schemeClr val="bg1"/>
                </a:solidFill>
              </a:defRPr>
            </a:lvl1pPr>
          </a:lstStyle>
          <a:p>
            <a:pPr lvl="0"/>
            <a:r>
              <a:rPr lang="fr-FR" dirty="0"/>
              <a:t>1</a:t>
            </a:r>
          </a:p>
        </p:txBody>
      </p:sp>
      <p:sp>
        <p:nvSpPr>
          <p:cNvPr id="8" name="Date Placeholder 3">
            <a:extLst>
              <a:ext uri="{FF2B5EF4-FFF2-40B4-BE49-F238E27FC236}">
                <a16:creationId xmlns:a16="http://schemas.microsoft.com/office/drawing/2014/main" id="{6E083044-BA0F-F548-8D45-529C70D850BF}"/>
              </a:ext>
            </a:extLst>
          </p:cNvPr>
          <p:cNvSpPr>
            <a:spLocks noGrp="1"/>
          </p:cNvSpPr>
          <p:nvPr>
            <p:ph type="dt" sz="half" idx="11"/>
          </p:nvPr>
        </p:nvSpPr>
        <p:spPr>
          <a:xfrm>
            <a:off x="457200" y="6356350"/>
            <a:ext cx="2133600" cy="365125"/>
          </a:xfrm>
        </p:spPr>
        <p:txBody>
          <a:bodyPr/>
          <a:lstStyle>
            <a:lvl1pPr>
              <a:defRPr/>
            </a:lvl1pPr>
          </a:lstStyle>
          <a:p>
            <a:fld id="{9AC9D623-D28A-BF4D-8EBD-9B6EE48F871C}" type="datetime1">
              <a:rPr lang="fr-FR" smtClean="0"/>
              <a:t>13/02/2026</a:t>
            </a:fld>
            <a:endParaRPr lang="en-US" dirty="0"/>
          </a:p>
        </p:txBody>
      </p:sp>
      <p:pic>
        <p:nvPicPr>
          <p:cNvPr id="15" name="Picture 2" descr="Logo-Metro-print-Fond-blanc-PDF.pdf">
            <a:extLst>
              <a:ext uri="{FF2B5EF4-FFF2-40B4-BE49-F238E27FC236}">
                <a16:creationId xmlns:a16="http://schemas.microsoft.com/office/drawing/2014/main" id="{DF323B20-22FD-8A42-8B91-33F30C66DF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529" y="0"/>
            <a:ext cx="910912" cy="910912"/>
          </a:xfrm>
          <a:prstGeom prst="rect">
            <a:avLst/>
          </a:prstGeom>
        </p:spPr>
      </p:pic>
      <p:sp>
        <p:nvSpPr>
          <p:cNvPr id="17" name="Slide Number Placeholder 5">
            <a:extLst>
              <a:ext uri="{FF2B5EF4-FFF2-40B4-BE49-F238E27FC236}">
                <a16:creationId xmlns:a16="http://schemas.microsoft.com/office/drawing/2014/main" id="{B8E8B939-4F72-3F47-9598-689D3F1A6DEC}"/>
              </a:ext>
            </a:extLst>
          </p:cNvPr>
          <p:cNvSpPr>
            <a:spLocks noGrp="1"/>
          </p:cNvSpPr>
          <p:nvPr>
            <p:ph type="sldNum" sz="quarter" idx="12"/>
          </p:nvPr>
        </p:nvSpPr>
        <p:spPr>
          <a:xfrm>
            <a:off x="6553200" y="6356350"/>
            <a:ext cx="2133600" cy="365125"/>
          </a:xfrm>
        </p:spPr>
        <p:txBody>
          <a:bodyPr/>
          <a:lstStyle/>
          <a:p>
            <a:fld id="{81D5EA83-93EF-7C47-83E5-EC4E80D28D49}" type="slidenum">
              <a:rPr lang="en-US" smtClean="0"/>
              <a:t>‹N°›</a:t>
            </a:fld>
            <a:endParaRPr lang="en-US" dirty="0"/>
          </a:p>
        </p:txBody>
      </p:sp>
    </p:spTree>
    <p:extLst>
      <p:ext uri="{BB962C8B-B14F-4D97-AF65-F5344CB8AC3E}">
        <p14:creationId xmlns:p14="http://schemas.microsoft.com/office/powerpoint/2010/main" val="4583581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 sim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lvl1pPr>
          </a:lstStyle>
          <a:p>
            <a:r>
              <a:rPr lang="fr-FR" smtClean="0"/>
              <a:t>3 avril 2024</a:t>
            </a:r>
            <a:endParaRPr lang="en-US" dirty="0"/>
          </a:p>
        </p:txBody>
      </p:sp>
      <p:sp>
        <p:nvSpPr>
          <p:cNvPr id="6" name="Slide Number Placeholder 5"/>
          <p:cNvSpPr>
            <a:spLocks noGrp="1"/>
          </p:cNvSpPr>
          <p:nvPr>
            <p:ph type="sldNum" sz="quarter" idx="12"/>
          </p:nvPr>
        </p:nvSpPr>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800" b="1" baseline="0"/>
            </a:lvl1pPr>
          </a:lstStyle>
          <a:p>
            <a:r>
              <a:rPr lang="fr-FR" dirty="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24744"/>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Eventuel sous titre de présentation</a:t>
            </a:r>
            <a:endParaRPr lang="en-US" dirty="0"/>
          </a:p>
        </p:txBody>
      </p:sp>
      <p:sp>
        <p:nvSpPr>
          <p:cNvPr id="13" name="Espace réservé du texte 4"/>
          <p:cNvSpPr>
            <a:spLocks noGrp="1"/>
          </p:cNvSpPr>
          <p:nvPr>
            <p:ph type="body" sz="quarter" idx="14" hasCustomPrompt="1"/>
          </p:nvPr>
        </p:nvSpPr>
        <p:spPr>
          <a:xfrm>
            <a:off x="1331641" y="44624"/>
            <a:ext cx="1656184" cy="726085"/>
          </a:xfrm>
        </p:spPr>
        <p:txBody>
          <a:bodyPr>
            <a:noAutofit/>
          </a:bodyPr>
          <a:lstStyle>
            <a:lvl1pPr marL="53100" indent="0">
              <a:buNone/>
              <a:defRPr sz="3600" b="1" baseline="0">
                <a:solidFill>
                  <a:schemeClr val="bg1">
                    <a:lumMod val="75000"/>
                  </a:schemeClr>
                </a:solidFill>
              </a:defRPr>
            </a:lvl1pPr>
          </a:lstStyle>
          <a:p>
            <a:pPr lvl="0"/>
            <a:r>
              <a:rPr lang="fr-FR" dirty="0"/>
              <a:t>1.A.</a:t>
            </a:r>
          </a:p>
        </p:txBody>
      </p:sp>
    </p:spTree>
    <p:extLst>
      <p:ext uri="{BB962C8B-B14F-4D97-AF65-F5344CB8AC3E}">
        <p14:creationId xmlns:p14="http://schemas.microsoft.com/office/powerpoint/2010/main" val="2587027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995239-C26A-43C6-B65F-5F7B80AFDD76}" type="datetimeFigureOut">
              <a:rPr lang="fr-FR" smtClean="0"/>
              <a:t>13/02/2026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291335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D995239-C26A-43C6-B65F-5F7B80AFDD76}" type="datetimeFigureOut">
              <a:rPr lang="fr-FR" smtClean="0"/>
              <a:t>13/02/2026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359994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D995239-C26A-43C6-B65F-5F7B80AFDD76}" type="datetimeFigureOut">
              <a:rPr lang="fr-FR" smtClean="0"/>
              <a:t>13/02/2026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170583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D995239-C26A-43C6-B65F-5F7B80AFDD76}" type="datetimeFigureOut">
              <a:rPr lang="fr-FR" smtClean="0"/>
              <a:t>13/02/2026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152270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D995239-C26A-43C6-B65F-5F7B80AFDD76}" type="datetimeFigureOut">
              <a:rPr lang="fr-FR" smtClean="0"/>
              <a:t>13/02/2026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11045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95239-C26A-43C6-B65F-5F7B80AFDD76}" type="datetimeFigureOut">
              <a:rPr lang="fr-FR" smtClean="0"/>
              <a:t>13/02/2026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39916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D995239-C26A-43C6-B65F-5F7B80AFDD76}" type="datetimeFigureOut">
              <a:rPr lang="fr-FR" smtClean="0"/>
              <a:t>13/02/2026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15216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D995239-C26A-43C6-B65F-5F7B80AFDD76}" type="datetimeFigureOut">
              <a:rPr lang="fr-FR" smtClean="0"/>
              <a:t>13/02/2026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ED6080-0877-4D6D-A703-0B709A36DD26}" type="slidenum">
              <a:rPr lang="fr-FR" smtClean="0"/>
              <a:t>‹N°›</a:t>
            </a:fld>
            <a:endParaRPr lang="fr-FR"/>
          </a:p>
        </p:txBody>
      </p:sp>
    </p:spTree>
    <p:extLst>
      <p:ext uri="{BB962C8B-B14F-4D97-AF65-F5344CB8AC3E}">
        <p14:creationId xmlns:p14="http://schemas.microsoft.com/office/powerpoint/2010/main" val="328710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95239-C26A-43C6-B65F-5F7B80AFDD76}" type="datetimeFigureOut">
              <a:rPr lang="fr-FR" smtClean="0"/>
              <a:t>13/02/2026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6080-0877-4D6D-A703-0B709A36DD26}" type="slidenum">
              <a:rPr lang="fr-FR" smtClean="0"/>
              <a:t>‹N°›</a:t>
            </a:fld>
            <a:endParaRPr lang="fr-FR"/>
          </a:p>
        </p:txBody>
      </p:sp>
    </p:spTree>
    <p:extLst>
      <p:ext uri="{BB962C8B-B14F-4D97-AF65-F5344CB8AC3E}">
        <p14:creationId xmlns:p14="http://schemas.microsoft.com/office/powerpoint/2010/main" val="20370031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Emploi.grenoblealpesmetropole.fr" TargetMode="Externa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Page d’accueil</a:t>
            </a:r>
            <a:endParaRPr lang="fr-FR" dirty="0">
              <a:solidFill>
                <a:schemeClr val="bg1"/>
              </a:solidFill>
            </a:endParaRPr>
          </a:p>
        </p:txBody>
      </p:sp>
      <p:sp>
        <p:nvSpPr>
          <p:cNvPr id="9" name="Date Placeholder 3">
            <a:extLst>
              <a:ext uri="{FF2B5EF4-FFF2-40B4-BE49-F238E27FC236}">
                <a16:creationId xmlns:a16="http://schemas.microsoft.com/office/drawing/2014/main" id="{FCFFE88F-FC05-6B4C-B530-BAE07D7D3030}"/>
              </a:ext>
            </a:extLst>
          </p:cNvPr>
          <p:cNvSpPr txBox="1">
            <a:spLocks/>
          </p:cNvSpPr>
          <p:nvPr/>
        </p:nvSpPr>
        <p:spPr>
          <a:xfrm>
            <a:off x="457200" y="6381328"/>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09A2F6-920F-4D49-83A3-927562172B17}" type="datetime1">
              <a:rPr lang="fr-FR" sz="1200" smtClean="0">
                <a:solidFill>
                  <a:schemeClr val="bg1">
                    <a:lumMod val="50000"/>
                  </a:schemeClr>
                </a:solidFill>
              </a:rPr>
              <a:pPr/>
              <a:t>13/02/2026</a:t>
            </a:fld>
            <a:endParaRPr lang="en-US" sz="1200" dirty="0">
              <a:solidFill>
                <a:schemeClr val="bg1">
                  <a:lumMod val="50000"/>
                </a:schemeClr>
              </a:solidFill>
            </a:endParaRPr>
          </a:p>
        </p:txBody>
      </p:sp>
      <p:sp>
        <p:nvSpPr>
          <p:cNvPr id="12" name="Espace réservé du numéro de diapositive 2">
            <a:extLst>
              <a:ext uri="{FF2B5EF4-FFF2-40B4-BE49-F238E27FC236}">
                <a16:creationId xmlns:a16="http://schemas.microsoft.com/office/drawing/2014/main" id="{2122F9D5-9B95-294D-B8BB-B66B2948C77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1D5EA83-93EF-7C47-83E5-EC4E80D28D49}" type="slidenum">
              <a:rPr lang="en-US" smtClean="0"/>
              <a:pPr algn="r"/>
              <a:t>1</a:t>
            </a:fld>
            <a:endParaRPr lang="en-US" dirty="0"/>
          </a:p>
        </p:txBody>
      </p:sp>
      <p:sp>
        <p:nvSpPr>
          <p:cNvPr id="6" name="Espace réservé du numéro de diapositive 5">
            <a:extLst>
              <a:ext uri="{FF2B5EF4-FFF2-40B4-BE49-F238E27FC236}">
                <a16:creationId xmlns:a16="http://schemas.microsoft.com/office/drawing/2014/main" id="{D8D5C57C-914C-C648-80FA-2502AD488041}"/>
              </a:ext>
            </a:extLst>
          </p:cNvPr>
          <p:cNvSpPr>
            <a:spLocks noGrp="1"/>
          </p:cNvSpPr>
          <p:nvPr>
            <p:ph type="sldNum" sz="quarter" idx="12"/>
          </p:nvPr>
        </p:nvSpPr>
        <p:spPr/>
        <p:txBody>
          <a:bodyPr/>
          <a:lstStyle/>
          <a:p>
            <a:fld id="{81D5EA83-93EF-7C47-83E5-EC4E80D28D49}" type="slidenum">
              <a:rPr lang="en-US" smtClean="0"/>
              <a:t>1</a:t>
            </a:fld>
            <a:endParaRPr lang="en-US" dirty="0"/>
          </a:p>
        </p:txBody>
      </p:sp>
      <p:sp>
        <p:nvSpPr>
          <p:cNvPr id="10" name="Titre 1"/>
          <p:cNvSpPr txBox="1">
            <a:spLocks/>
          </p:cNvSpPr>
          <p:nvPr/>
        </p:nvSpPr>
        <p:spPr>
          <a:xfrm>
            <a:off x="3491880" y="1628800"/>
            <a:ext cx="5112568" cy="1961580"/>
          </a:xfrm>
          <a:prstGeom prst="rect">
            <a:avLst/>
          </a:prstGeom>
        </p:spPr>
        <p:txBody>
          <a:bodyPr anchor="b" anchorCtr="0"/>
          <a:lstStyle>
            <a:lvl1pPr algn="ctr" defTabSz="457200" rtl="0" eaLnBrk="1" latinLnBrk="0" hangingPunct="1">
              <a:spcBef>
                <a:spcPct val="0"/>
              </a:spcBef>
              <a:buNone/>
              <a:defRPr sz="3600" b="1" kern="1200" cap="none" baseline="0">
                <a:solidFill>
                  <a:schemeClr val="tx1"/>
                </a:solidFill>
                <a:latin typeface="+mj-lt"/>
                <a:ea typeface="+mj-ea"/>
                <a:cs typeface="+mj-cs"/>
              </a:defRPr>
            </a:lvl1pPr>
          </a:lstStyle>
          <a:p>
            <a:r>
              <a:rPr lang="fr-FR" dirty="0" smtClean="0"/>
              <a:t>Module d’orientation sur les actions du PLIE</a:t>
            </a:r>
            <a:endParaRPr lang="fr-FR" dirty="0"/>
          </a:p>
        </p:txBody>
      </p:sp>
      <p:sp>
        <p:nvSpPr>
          <p:cNvPr id="11" name="Sous-titre 2"/>
          <p:cNvSpPr txBox="1">
            <a:spLocks/>
          </p:cNvSpPr>
          <p:nvPr/>
        </p:nvSpPr>
        <p:spPr>
          <a:xfrm>
            <a:off x="2123728" y="4005064"/>
            <a:ext cx="6768752" cy="2160316"/>
          </a:xfrm>
          <a:prstGeom prst="rect">
            <a:avLst/>
          </a:prstGeom>
        </p:spPr>
        <p:txBody>
          <a:bodyPr vert="horz" lIns="91440" tIns="45720" rIns="91440" bIns="45720" rtlCol="0" anchor="t" anchorCtr="0">
            <a:normAutofit/>
          </a:bodyPr>
          <a:lstStyle>
            <a:lvl1pPr marL="0" indent="0" algn="ctr" defTabSz="457200" rtl="0" eaLnBrk="1" latinLnBrk="0" hangingPunct="1">
              <a:spcBef>
                <a:spcPct val="20000"/>
              </a:spcBef>
              <a:buFontTx/>
              <a:buNone/>
              <a:defRPr sz="2400" i="1" kern="1200">
                <a:solidFill>
                  <a:schemeClr val="tx1">
                    <a:tint val="75000"/>
                  </a:schemeClr>
                </a:solidFill>
                <a:latin typeface="+mn-lt"/>
                <a:ea typeface="+mn-ea"/>
                <a:cs typeface="+mn-cs"/>
              </a:defRPr>
            </a:lvl1pPr>
            <a:lvl2pPr marL="457200" indent="0" algn="l" defTabSz="457200" rtl="0" eaLnBrk="1" latinLnBrk="0" hangingPunct="1">
              <a:spcBef>
                <a:spcPct val="20000"/>
              </a:spcBef>
              <a:buClr>
                <a:srgbClr val="FFFF00"/>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fr-FR" sz="3400" dirty="0" smtClean="0"/>
              <a:t> </a:t>
            </a:r>
            <a:r>
              <a:rPr lang="fr-FR" sz="3400" dirty="0" err="1" smtClean="0"/>
              <a:t>Nov</a:t>
            </a:r>
            <a:r>
              <a:rPr lang="fr-FR" sz="3400" dirty="0" smtClean="0"/>
              <a:t> 2025</a:t>
            </a:r>
            <a:endParaRPr lang="fr-FR" sz="2900" dirty="0" smtClean="0"/>
          </a:p>
          <a:p>
            <a:endParaRPr lang="fr-FR" sz="1600" dirty="0">
              <a:solidFill>
                <a:schemeClr val="bg1">
                  <a:lumMod val="50000"/>
                </a:schemeClr>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4731" y="315793"/>
            <a:ext cx="3075438" cy="1267971"/>
          </a:xfrm>
          <a:prstGeom prst="rect">
            <a:avLst/>
          </a:prstGeom>
        </p:spPr>
      </p:pic>
    </p:spTree>
    <p:extLst>
      <p:ext uri="{BB962C8B-B14F-4D97-AF65-F5344CB8AC3E}">
        <p14:creationId xmlns:p14="http://schemas.microsoft.com/office/powerpoint/2010/main" val="395112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Inscrire un candidat à une action</a:t>
            </a:r>
            <a:endParaRPr lang="fr-FR" dirty="0"/>
          </a:p>
        </p:txBody>
      </p:sp>
      <p:pic>
        <p:nvPicPr>
          <p:cNvPr id="4" name="Image 3"/>
          <p:cNvPicPr>
            <a:picLocks noChangeAspect="1"/>
          </p:cNvPicPr>
          <p:nvPr/>
        </p:nvPicPr>
        <p:blipFill>
          <a:blip r:embed="rId2"/>
          <a:stretch>
            <a:fillRect/>
          </a:stretch>
        </p:blipFill>
        <p:spPr>
          <a:xfrm>
            <a:off x="323528" y="1117600"/>
            <a:ext cx="5904656" cy="4851128"/>
          </a:xfrm>
          <a:prstGeom prst="rect">
            <a:avLst/>
          </a:prstGeom>
        </p:spPr>
      </p:pic>
      <p:cxnSp>
        <p:nvCxnSpPr>
          <p:cNvPr id="6" name="Connecteur droit avec flèche 5"/>
          <p:cNvCxnSpPr/>
          <p:nvPr/>
        </p:nvCxnSpPr>
        <p:spPr>
          <a:xfrm flipH="1">
            <a:off x="2555776" y="3212976"/>
            <a:ext cx="3960440" cy="165618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588224" y="2780928"/>
            <a:ext cx="2232248" cy="646331"/>
          </a:xfrm>
          <a:prstGeom prst="rect">
            <a:avLst/>
          </a:prstGeom>
          <a:noFill/>
        </p:spPr>
        <p:txBody>
          <a:bodyPr wrap="square" rtlCol="0">
            <a:spAutoFit/>
          </a:bodyPr>
          <a:lstStyle/>
          <a:p>
            <a:r>
              <a:rPr lang="fr-FR" dirty="0" smtClean="0"/>
              <a:t>Cochez la case choisir cette session. </a:t>
            </a:r>
            <a:endParaRPr lang="fr-FR" dirty="0"/>
          </a:p>
        </p:txBody>
      </p:sp>
      <p:cxnSp>
        <p:nvCxnSpPr>
          <p:cNvPr id="12" name="Connecteur droit avec flèche 11"/>
          <p:cNvCxnSpPr/>
          <p:nvPr/>
        </p:nvCxnSpPr>
        <p:spPr>
          <a:xfrm flipH="1">
            <a:off x="3995936" y="4869160"/>
            <a:ext cx="2520280" cy="79208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588224" y="4365104"/>
            <a:ext cx="2232248" cy="646331"/>
          </a:xfrm>
          <a:prstGeom prst="rect">
            <a:avLst/>
          </a:prstGeom>
          <a:noFill/>
        </p:spPr>
        <p:txBody>
          <a:bodyPr wrap="square" rtlCol="0">
            <a:spAutoFit/>
          </a:bodyPr>
          <a:lstStyle/>
          <a:p>
            <a:r>
              <a:rPr lang="fr-FR" dirty="0" smtClean="0"/>
              <a:t>Puis inscrire un nouveau candidat.</a:t>
            </a:r>
            <a:endParaRPr lang="fr-FR" dirty="0"/>
          </a:p>
        </p:txBody>
      </p:sp>
      <p:sp>
        <p:nvSpPr>
          <p:cNvPr id="16" name="ZoneTexte 15"/>
          <p:cNvSpPr txBox="1"/>
          <p:nvPr/>
        </p:nvSpPr>
        <p:spPr>
          <a:xfrm>
            <a:off x="323528" y="6381328"/>
            <a:ext cx="8972008" cy="369332"/>
          </a:xfrm>
          <a:prstGeom prst="rect">
            <a:avLst/>
          </a:prstGeom>
          <a:noFill/>
        </p:spPr>
        <p:txBody>
          <a:bodyPr wrap="none" rtlCol="0">
            <a:spAutoFit/>
          </a:bodyPr>
          <a:lstStyle/>
          <a:p>
            <a:r>
              <a:rPr lang="fr-FR" dirty="0" smtClean="0"/>
              <a:t>Certaines actions auront plusieurs sessions sur lesquelles vous pourrez orienter vos candidats. </a:t>
            </a:r>
            <a:endParaRPr lang="fr-FR" dirty="0"/>
          </a:p>
        </p:txBody>
      </p:sp>
    </p:spTree>
    <p:extLst>
      <p:ext uri="{BB962C8B-B14F-4D97-AF65-F5344CB8AC3E}">
        <p14:creationId xmlns:p14="http://schemas.microsoft.com/office/powerpoint/2010/main" val="8186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Inscrire un candidat à une action</a:t>
            </a:r>
            <a:endParaRPr lang="fr-FR" dirty="0"/>
          </a:p>
        </p:txBody>
      </p:sp>
      <p:pic>
        <p:nvPicPr>
          <p:cNvPr id="2" name="Image 1"/>
          <p:cNvPicPr>
            <a:picLocks noChangeAspect="1"/>
          </p:cNvPicPr>
          <p:nvPr/>
        </p:nvPicPr>
        <p:blipFill>
          <a:blip r:embed="rId2"/>
          <a:stretch>
            <a:fillRect/>
          </a:stretch>
        </p:blipFill>
        <p:spPr>
          <a:xfrm>
            <a:off x="1763688" y="1340768"/>
            <a:ext cx="5626783" cy="3630374"/>
          </a:xfrm>
          <a:prstGeom prst="rect">
            <a:avLst/>
          </a:prstGeom>
        </p:spPr>
      </p:pic>
      <p:sp>
        <p:nvSpPr>
          <p:cNvPr id="5" name="ZoneTexte 4"/>
          <p:cNvSpPr txBox="1"/>
          <p:nvPr/>
        </p:nvSpPr>
        <p:spPr>
          <a:xfrm>
            <a:off x="323528" y="5445224"/>
            <a:ext cx="8624540" cy="923330"/>
          </a:xfrm>
          <a:prstGeom prst="rect">
            <a:avLst/>
          </a:prstGeom>
          <a:noFill/>
        </p:spPr>
        <p:txBody>
          <a:bodyPr wrap="none" rtlCol="0">
            <a:spAutoFit/>
          </a:bodyPr>
          <a:lstStyle/>
          <a:p>
            <a:r>
              <a:rPr lang="fr-FR" dirty="0" smtClean="0"/>
              <a:t>Tapez les 3 premières lettres du nom, du prénom et la date de naissance du candidat</a:t>
            </a:r>
          </a:p>
          <a:p>
            <a:pPr marL="285750" indent="-285750">
              <a:buFont typeface="Wingdings" panose="05000000000000000000" pitchFamily="2" charset="2"/>
              <a:buChar char="Ø"/>
            </a:pPr>
            <a:r>
              <a:rPr lang="fr-FR" dirty="0" smtClean="0"/>
              <a:t>Si le candidat est connu de PLIE </a:t>
            </a:r>
            <a:r>
              <a:rPr lang="fr-FR" dirty="0" err="1" smtClean="0"/>
              <a:t>Connect</a:t>
            </a:r>
            <a:r>
              <a:rPr lang="fr-FR" dirty="0" smtClean="0"/>
              <a:t>, les champs le concernant seront pré-remplis. </a:t>
            </a:r>
          </a:p>
          <a:p>
            <a:pPr marL="285750" indent="-285750">
              <a:buFont typeface="Wingdings" panose="05000000000000000000" pitchFamily="2" charset="2"/>
              <a:buChar char="Ø"/>
            </a:pPr>
            <a:r>
              <a:rPr lang="fr-FR" dirty="0" smtClean="0"/>
              <a:t>S’il n’est pas connu, il vous sera demandé de les remplir pour continuer l’inscription</a:t>
            </a:r>
            <a:endParaRPr lang="fr-FR" dirty="0"/>
          </a:p>
        </p:txBody>
      </p:sp>
    </p:spTree>
    <p:extLst>
      <p:ext uri="{BB962C8B-B14F-4D97-AF65-F5344CB8AC3E}">
        <p14:creationId xmlns:p14="http://schemas.microsoft.com/office/powerpoint/2010/main" val="4176809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Inscrire un candidat à une action</a:t>
            </a:r>
            <a:endParaRPr lang="fr-FR" dirty="0"/>
          </a:p>
        </p:txBody>
      </p:sp>
      <p:sp>
        <p:nvSpPr>
          <p:cNvPr id="5" name="ZoneTexte 4"/>
          <p:cNvSpPr txBox="1"/>
          <p:nvPr/>
        </p:nvSpPr>
        <p:spPr>
          <a:xfrm>
            <a:off x="251520" y="5373216"/>
            <a:ext cx="8712968" cy="1477328"/>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S’il n’est pas connu, il vous sera demandé de les remplir pour continuer l’inscription</a:t>
            </a:r>
          </a:p>
          <a:p>
            <a:pPr marL="285750" indent="-285750">
              <a:buFont typeface="Wingdings" panose="05000000000000000000" pitchFamily="2" charset="2"/>
              <a:buChar char="Ø"/>
            </a:pPr>
            <a:r>
              <a:rPr lang="fr-FR" dirty="0" smtClean="0"/>
              <a:t>Cliquez pour ajouter un candidat et poursuivre l’inscription</a:t>
            </a:r>
          </a:p>
          <a:p>
            <a:endParaRPr lang="fr-FR" dirty="0"/>
          </a:p>
          <a:p>
            <a:r>
              <a:rPr lang="fr-FR" dirty="0" smtClean="0">
                <a:sym typeface="Wingdings" panose="05000000000000000000" pitchFamily="2" charset="2"/>
              </a:rPr>
              <a:t>  Tous les candidats du PLIE en parcours en novembre sont déjà importés dans le module et seront reconnus si vous le recherchez. </a:t>
            </a:r>
            <a:endParaRPr lang="fr-FR" dirty="0"/>
          </a:p>
        </p:txBody>
      </p:sp>
      <p:pic>
        <p:nvPicPr>
          <p:cNvPr id="4" name="Image 3"/>
          <p:cNvPicPr>
            <a:picLocks noChangeAspect="1"/>
          </p:cNvPicPr>
          <p:nvPr/>
        </p:nvPicPr>
        <p:blipFill>
          <a:blip r:embed="rId2"/>
          <a:stretch>
            <a:fillRect/>
          </a:stretch>
        </p:blipFill>
        <p:spPr>
          <a:xfrm>
            <a:off x="2419658" y="1268939"/>
            <a:ext cx="4432280" cy="4032448"/>
          </a:xfrm>
          <a:prstGeom prst="rect">
            <a:avLst/>
          </a:prstGeom>
        </p:spPr>
      </p:pic>
    </p:spTree>
    <p:extLst>
      <p:ext uri="{BB962C8B-B14F-4D97-AF65-F5344CB8AC3E}">
        <p14:creationId xmlns:p14="http://schemas.microsoft.com/office/powerpoint/2010/main" val="1912506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fontScale="90000"/>
          </a:bodyPr>
          <a:lstStyle/>
          <a:p>
            <a:pPr algn="ctr"/>
            <a:r>
              <a:rPr lang="fr-FR" dirty="0" smtClean="0"/>
              <a:t>Inscrire un candidat à une action- Ajouter un prescripteur</a:t>
            </a:r>
            <a:endParaRPr lang="fr-FR" dirty="0"/>
          </a:p>
        </p:txBody>
      </p:sp>
      <p:sp>
        <p:nvSpPr>
          <p:cNvPr id="4" name="ZoneTexte 3"/>
          <p:cNvSpPr txBox="1"/>
          <p:nvPr/>
        </p:nvSpPr>
        <p:spPr>
          <a:xfrm>
            <a:off x="323528" y="1412776"/>
            <a:ext cx="8136904" cy="923330"/>
          </a:xfrm>
          <a:prstGeom prst="rect">
            <a:avLst/>
          </a:prstGeom>
          <a:noFill/>
        </p:spPr>
        <p:txBody>
          <a:bodyPr wrap="square" rtlCol="0">
            <a:spAutoFit/>
          </a:bodyPr>
          <a:lstStyle/>
          <a:p>
            <a:r>
              <a:rPr lang="fr-FR" dirty="0" smtClean="0"/>
              <a:t>Vous pouvez indiquer un deuxième prescripteur qui pourra suivre l’inscription du candidat. Par exemple lorsque le chargé de relation entreprise inscrit le candidat et qu’il souhaite que le conseiller emploi suive aussi l’inscription. </a:t>
            </a:r>
          </a:p>
        </p:txBody>
      </p:sp>
      <p:pic>
        <p:nvPicPr>
          <p:cNvPr id="2" name="Image 1"/>
          <p:cNvPicPr>
            <a:picLocks noChangeAspect="1"/>
          </p:cNvPicPr>
          <p:nvPr/>
        </p:nvPicPr>
        <p:blipFill>
          <a:blip r:embed="rId2"/>
          <a:stretch>
            <a:fillRect/>
          </a:stretch>
        </p:blipFill>
        <p:spPr>
          <a:xfrm>
            <a:off x="395536" y="2492896"/>
            <a:ext cx="7009323" cy="2684746"/>
          </a:xfrm>
          <a:prstGeom prst="rect">
            <a:avLst/>
          </a:prstGeom>
        </p:spPr>
      </p:pic>
      <p:sp>
        <p:nvSpPr>
          <p:cNvPr id="6" name="Ellipse 5"/>
          <p:cNvSpPr/>
          <p:nvPr/>
        </p:nvSpPr>
        <p:spPr>
          <a:xfrm>
            <a:off x="5364088" y="4653136"/>
            <a:ext cx="1944216" cy="4320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95536" y="5446965"/>
            <a:ext cx="8352928" cy="646331"/>
          </a:xfrm>
          <a:prstGeom prst="rect">
            <a:avLst/>
          </a:prstGeom>
          <a:noFill/>
        </p:spPr>
        <p:txBody>
          <a:bodyPr wrap="square" rtlCol="0">
            <a:spAutoFit/>
          </a:bodyPr>
          <a:lstStyle/>
          <a:p>
            <a:r>
              <a:rPr lang="fr-FR" dirty="0" smtClean="0"/>
              <a:t>Cet ajout est possible à tout moment, après avoir enregistré les premières information sur le candidat.</a:t>
            </a:r>
            <a:endParaRPr lang="fr-FR" dirty="0"/>
          </a:p>
        </p:txBody>
      </p:sp>
    </p:spTree>
    <p:extLst>
      <p:ext uri="{BB962C8B-B14F-4D97-AF65-F5344CB8AC3E}">
        <p14:creationId xmlns:p14="http://schemas.microsoft.com/office/powerpoint/2010/main" val="333848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Inscrire un candidat à une action- éligibilité</a:t>
            </a:r>
            <a:endParaRPr lang="fr-FR" dirty="0"/>
          </a:p>
        </p:txBody>
      </p:sp>
      <p:pic>
        <p:nvPicPr>
          <p:cNvPr id="2" name="Image 1"/>
          <p:cNvPicPr>
            <a:picLocks noChangeAspect="1"/>
          </p:cNvPicPr>
          <p:nvPr/>
        </p:nvPicPr>
        <p:blipFill>
          <a:blip r:embed="rId2"/>
          <a:stretch>
            <a:fillRect/>
          </a:stretch>
        </p:blipFill>
        <p:spPr>
          <a:xfrm>
            <a:off x="971600" y="1988840"/>
            <a:ext cx="7180457" cy="3807132"/>
          </a:xfrm>
          <a:prstGeom prst="rect">
            <a:avLst/>
          </a:prstGeom>
        </p:spPr>
      </p:pic>
      <p:sp>
        <p:nvSpPr>
          <p:cNvPr id="6" name="ZoneTexte 5"/>
          <p:cNvSpPr txBox="1"/>
          <p:nvPr/>
        </p:nvSpPr>
        <p:spPr>
          <a:xfrm>
            <a:off x="251520" y="1484784"/>
            <a:ext cx="5341270" cy="369332"/>
          </a:xfrm>
          <a:prstGeom prst="rect">
            <a:avLst/>
          </a:prstGeom>
          <a:noFill/>
        </p:spPr>
        <p:txBody>
          <a:bodyPr wrap="none" rtlCol="0">
            <a:spAutoFit/>
          </a:bodyPr>
          <a:lstStyle/>
          <a:p>
            <a:r>
              <a:rPr lang="fr-FR" dirty="0" smtClean="0"/>
              <a:t>Les question pourront différer en fonction des actions. </a:t>
            </a:r>
            <a:endParaRPr lang="fr-FR" dirty="0"/>
          </a:p>
        </p:txBody>
      </p:sp>
    </p:spTree>
    <p:extLst>
      <p:ext uri="{BB962C8B-B14F-4D97-AF65-F5344CB8AC3E}">
        <p14:creationId xmlns:p14="http://schemas.microsoft.com/office/powerpoint/2010/main" val="1305291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a:bodyPr>
          <a:lstStyle/>
          <a:p>
            <a:pPr algn="ctr"/>
            <a:r>
              <a:rPr lang="fr-FR" dirty="0" smtClean="0"/>
              <a:t>Inscrire un candidat à une action- Eligibilité</a:t>
            </a:r>
            <a:endParaRPr lang="fr-FR" dirty="0"/>
          </a:p>
        </p:txBody>
      </p:sp>
      <p:pic>
        <p:nvPicPr>
          <p:cNvPr id="5" name="Image 4"/>
          <p:cNvPicPr>
            <a:picLocks noChangeAspect="1"/>
          </p:cNvPicPr>
          <p:nvPr/>
        </p:nvPicPr>
        <p:blipFill>
          <a:blip r:embed="rId2"/>
          <a:stretch>
            <a:fillRect/>
          </a:stretch>
        </p:blipFill>
        <p:spPr>
          <a:xfrm>
            <a:off x="971600" y="1268760"/>
            <a:ext cx="7200800" cy="3609966"/>
          </a:xfrm>
          <a:prstGeom prst="rect">
            <a:avLst/>
          </a:prstGeom>
        </p:spPr>
      </p:pic>
      <p:pic>
        <p:nvPicPr>
          <p:cNvPr id="4" name="Image 3"/>
          <p:cNvPicPr>
            <a:picLocks noChangeAspect="1"/>
          </p:cNvPicPr>
          <p:nvPr/>
        </p:nvPicPr>
        <p:blipFill>
          <a:blip r:embed="rId3"/>
          <a:stretch>
            <a:fillRect/>
          </a:stretch>
        </p:blipFill>
        <p:spPr>
          <a:xfrm>
            <a:off x="949015" y="5013450"/>
            <a:ext cx="7223385" cy="701737"/>
          </a:xfrm>
          <a:prstGeom prst="rect">
            <a:avLst/>
          </a:prstGeom>
        </p:spPr>
      </p:pic>
      <p:sp>
        <p:nvSpPr>
          <p:cNvPr id="7" name="ZoneTexte 6"/>
          <p:cNvSpPr txBox="1"/>
          <p:nvPr/>
        </p:nvSpPr>
        <p:spPr>
          <a:xfrm>
            <a:off x="323529" y="5877272"/>
            <a:ext cx="8568952" cy="646331"/>
          </a:xfrm>
          <a:prstGeom prst="rect">
            <a:avLst/>
          </a:prstGeom>
          <a:noFill/>
        </p:spPr>
        <p:txBody>
          <a:bodyPr wrap="square" rtlCol="0">
            <a:spAutoFit/>
          </a:bodyPr>
          <a:lstStyle/>
          <a:p>
            <a:r>
              <a:rPr lang="fr-FR" dirty="0" smtClean="0"/>
              <a:t>Si la personne est accompagné dans le cadre du PLIE, seule le lien vers le dossier </a:t>
            </a:r>
            <a:r>
              <a:rPr lang="fr-FR" dirty="0" err="1" smtClean="0"/>
              <a:t>Viesion</a:t>
            </a:r>
            <a:r>
              <a:rPr lang="fr-FR" dirty="0" smtClean="0"/>
              <a:t> sera nécessaire.</a:t>
            </a:r>
            <a:endParaRPr lang="fr-FR" dirty="0"/>
          </a:p>
        </p:txBody>
      </p:sp>
    </p:spTree>
    <p:extLst>
      <p:ext uri="{BB962C8B-B14F-4D97-AF65-F5344CB8AC3E}">
        <p14:creationId xmlns:p14="http://schemas.microsoft.com/office/powerpoint/2010/main" val="2460669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a:bodyPr>
          <a:lstStyle/>
          <a:p>
            <a:pPr algn="ctr"/>
            <a:r>
              <a:rPr lang="fr-FR" dirty="0" smtClean="0"/>
              <a:t>Inscrire un candidat à une action- Eligibilité</a:t>
            </a:r>
            <a:endParaRPr lang="fr-FR" dirty="0"/>
          </a:p>
        </p:txBody>
      </p:sp>
      <p:pic>
        <p:nvPicPr>
          <p:cNvPr id="2" name="Image 1"/>
          <p:cNvPicPr>
            <a:picLocks noChangeAspect="1"/>
          </p:cNvPicPr>
          <p:nvPr/>
        </p:nvPicPr>
        <p:blipFill>
          <a:blip r:embed="rId2"/>
          <a:stretch>
            <a:fillRect/>
          </a:stretch>
        </p:blipFill>
        <p:spPr>
          <a:xfrm>
            <a:off x="313731" y="1780945"/>
            <a:ext cx="6562525" cy="2539858"/>
          </a:xfrm>
          <a:prstGeom prst="rect">
            <a:avLst/>
          </a:prstGeom>
        </p:spPr>
      </p:pic>
      <p:sp>
        <p:nvSpPr>
          <p:cNvPr id="6" name="ZoneTexte 5"/>
          <p:cNvSpPr txBox="1"/>
          <p:nvPr/>
        </p:nvSpPr>
        <p:spPr>
          <a:xfrm>
            <a:off x="283961" y="1411613"/>
            <a:ext cx="5244256" cy="369332"/>
          </a:xfrm>
          <a:prstGeom prst="rect">
            <a:avLst/>
          </a:prstGeom>
          <a:noFill/>
        </p:spPr>
        <p:txBody>
          <a:bodyPr wrap="none" rtlCol="0">
            <a:spAutoFit/>
          </a:bodyPr>
          <a:lstStyle/>
          <a:p>
            <a:r>
              <a:rPr lang="fr-FR" dirty="0" smtClean="0"/>
              <a:t>Actions dans les quartiers prioritaires, Cité de l’Emploi</a:t>
            </a:r>
            <a:endParaRPr lang="fr-FR" dirty="0"/>
          </a:p>
        </p:txBody>
      </p:sp>
      <p:pic>
        <p:nvPicPr>
          <p:cNvPr id="8" name="Image 7"/>
          <p:cNvPicPr>
            <a:picLocks noChangeAspect="1"/>
          </p:cNvPicPr>
          <p:nvPr/>
        </p:nvPicPr>
        <p:blipFill>
          <a:blip r:embed="rId3"/>
          <a:stretch>
            <a:fillRect/>
          </a:stretch>
        </p:blipFill>
        <p:spPr>
          <a:xfrm>
            <a:off x="269117" y="4887450"/>
            <a:ext cx="6607139" cy="1970550"/>
          </a:xfrm>
          <a:prstGeom prst="rect">
            <a:avLst/>
          </a:prstGeom>
        </p:spPr>
      </p:pic>
      <p:sp>
        <p:nvSpPr>
          <p:cNvPr id="9" name="ZoneTexte 8"/>
          <p:cNvSpPr txBox="1"/>
          <p:nvPr/>
        </p:nvSpPr>
        <p:spPr>
          <a:xfrm>
            <a:off x="269117" y="4439187"/>
            <a:ext cx="3663247" cy="369332"/>
          </a:xfrm>
          <a:prstGeom prst="rect">
            <a:avLst/>
          </a:prstGeom>
          <a:noFill/>
        </p:spPr>
        <p:txBody>
          <a:bodyPr wrap="none" rtlCol="0">
            <a:spAutoFit/>
          </a:bodyPr>
          <a:lstStyle/>
          <a:p>
            <a:r>
              <a:rPr lang="fr-FR" dirty="0" smtClean="0"/>
              <a:t>Actions sans informations d’éligibilité</a:t>
            </a:r>
            <a:endParaRPr lang="fr-FR" dirty="0"/>
          </a:p>
        </p:txBody>
      </p:sp>
    </p:spTree>
    <p:extLst>
      <p:ext uri="{BB962C8B-B14F-4D97-AF65-F5344CB8AC3E}">
        <p14:creationId xmlns:p14="http://schemas.microsoft.com/office/powerpoint/2010/main" val="409326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fontScale="90000"/>
          </a:bodyPr>
          <a:lstStyle/>
          <a:p>
            <a:pPr algn="ctr"/>
            <a:r>
              <a:rPr lang="fr-FR" dirty="0" smtClean="0"/>
              <a:t>Inscrire un candidat à une action- finir l’inscription</a:t>
            </a:r>
            <a:endParaRPr lang="fr-FR" dirty="0"/>
          </a:p>
        </p:txBody>
      </p:sp>
      <p:sp>
        <p:nvSpPr>
          <p:cNvPr id="4" name="ZoneTexte 3"/>
          <p:cNvSpPr txBox="1"/>
          <p:nvPr/>
        </p:nvSpPr>
        <p:spPr>
          <a:xfrm>
            <a:off x="323528" y="1412776"/>
            <a:ext cx="8136904" cy="923330"/>
          </a:xfrm>
          <a:prstGeom prst="rect">
            <a:avLst/>
          </a:prstGeom>
          <a:noFill/>
        </p:spPr>
        <p:txBody>
          <a:bodyPr wrap="square" rtlCol="0">
            <a:spAutoFit/>
          </a:bodyPr>
          <a:lstStyle/>
          <a:p>
            <a:r>
              <a:rPr lang="fr-FR" dirty="0" smtClean="0"/>
              <a:t>Des questions particulières aux actions pourront être ajoutées. Elles correspondent aux questions anciennement posées dans les  formulaires d’inscription. </a:t>
            </a:r>
          </a:p>
          <a:p>
            <a:r>
              <a:rPr lang="fr-FR" dirty="0" smtClean="0"/>
              <a:t>Enregistrez les informations pour finaliser l’inscription</a:t>
            </a:r>
          </a:p>
        </p:txBody>
      </p:sp>
      <p:pic>
        <p:nvPicPr>
          <p:cNvPr id="5" name="Image 4"/>
          <p:cNvPicPr>
            <a:picLocks noChangeAspect="1"/>
          </p:cNvPicPr>
          <p:nvPr/>
        </p:nvPicPr>
        <p:blipFill>
          <a:blip r:embed="rId2"/>
          <a:stretch>
            <a:fillRect/>
          </a:stretch>
        </p:blipFill>
        <p:spPr>
          <a:xfrm>
            <a:off x="1126839" y="2324212"/>
            <a:ext cx="6530282" cy="1964666"/>
          </a:xfrm>
          <a:prstGeom prst="rect">
            <a:avLst/>
          </a:prstGeom>
        </p:spPr>
      </p:pic>
      <p:pic>
        <p:nvPicPr>
          <p:cNvPr id="10" name="Image 9"/>
          <p:cNvPicPr>
            <a:picLocks noChangeAspect="1"/>
          </p:cNvPicPr>
          <p:nvPr/>
        </p:nvPicPr>
        <p:blipFill>
          <a:blip r:embed="rId3"/>
          <a:stretch>
            <a:fillRect/>
          </a:stretch>
        </p:blipFill>
        <p:spPr>
          <a:xfrm>
            <a:off x="1126839" y="5097280"/>
            <a:ext cx="5886432" cy="1760720"/>
          </a:xfrm>
          <a:prstGeom prst="rect">
            <a:avLst/>
          </a:prstGeom>
        </p:spPr>
      </p:pic>
      <p:sp>
        <p:nvSpPr>
          <p:cNvPr id="11" name="ZoneTexte 10"/>
          <p:cNvSpPr txBox="1"/>
          <p:nvPr/>
        </p:nvSpPr>
        <p:spPr>
          <a:xfrm>
            <a:off x="323529" y="4509120"/>
            <a:ext cx="8820472" cy="646331"/>
          </a:xfrm>
          <a:prstGeom prst="rect">
            <a:avLst/>
          </a:prstGeom>
          <a:noFill/>
        </p:spPr>
        <p:txBody>
          <a:bodyPr wrap="square" rtlCol="0">
            <a:spAutoFit/>
          </a:bodyPr>
          <a:lstStyle/>
          <a:p>
            <a:r>
              <a:rPr lang="fr-FR" dirty="0" smtClean="0"/>
              <a:t>Vous pourrez ensuite cocher des sessions supplémentaires ou choisir les employeurs et les rendez-vous si il s’agit d’une action de recrutement</a:t>
            </a:r>
            <a:endParaRPr lang="fr-FR" dirty="0"/>
          </a:p>
        </p:txBody>
      </p:sp>
    </p:spTree>
    <p:extLst>
      <p:ext uri="{BB962C8B-B14F-4D97-AF65-F5344CB8AC3E}">
        <p14:creationId xmlns:p14="http://schemas.microsoft.com/office/powerpoint/2010/main" val="1671617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fontScale="90000"/>
          </a:bodyPr>
          <a:lstStyle/>
          <a:p>
            <a:pPr algn="ctr"/>
            <a:r>
              <a:rPr lang="fr-FR" dirty="0" smtClean="0"/>
              <a:t>Inscrire un candidat à une action- finir l’inscription</a:t>
            </a:r>
            <a:endParaRPr lang="fr-FR" dirty="0"/>
          </a:p>
        </p:txBody>
      </p:sp>
      <p:sp>
        <p:nvSpPr>
          <p:cNvPr id="11" name="ZoneTexte 10"/>
          <p:cNvSpPr txBox="1"/>
          <p:nvPr/>
        </p:nvSpPr>
        <p:spPr>
          <a:xfrm>
            <a:off x="353692" y="1484784"/>
            <a:ext cx="8820472" cy="646331"/>
          </a:xfrm>
          <a:prstGeom prst="rect">
            <a:avLst/>
          </a:prstGeom>
          <a:noFill/>
        </p:spPr>
        <p:txBody>
          <a:bodyPr wrap="square" rtlCol="0">
            <a:spAutoFit/>
          </a:bodyPr>
          <a:lstStyle/>
          <a:p>
            <a:r>
              <a:rPr lang="fr-FR" dirty="0" smtClean="0"/>
              <a:t>Vous pourrez aussi choisir les employeurs que votre candidat souhaite rencontrer si l’action le permet</a:t>
            </a:r>
            <a:endParaRPr lang="fr-FR" dirty="0"/>
          </a:p>
        </p:txBody>
      </p:sp>
      <p:pic>
        <p:nvPicPr>
          <p:cNvPr id="2" name="Image 1"/>
          <p:cNvPicPr>
            <a:picLocks noChangeAspect="1"/>
          </p:cNvPicPr>
          <p:nvPr/>
        </p:nvPicPr>
        <p:blipFill>
          <a:blip r:embed="rId2"/>
          <a:stretch>
            <a:fillRect/>
          </a:stretch>
        </p:blipFill>
        <p:spPr>
          <a:xfrm>
            <a:off x="631756" y="2281599"/>
            <a:ext cx="7579601" cy="2595754"/>
          </a:xfrm>
          <a:prstGeom prst="rect">
            <a:avLst/>
          </a:prstGeom>
        </p:spPr>
      </p:pic>
      <p:sp>
        <p:nvSpPr>
          <p:cNvPr id="6" name="ZoneTexte 5"/>
          <p:cNvSpPr txBox="1"/>
          <p:nvPr/>
        </p:nvSpPr>
        <p:spPr>
          <a:xfrm>
            <a:off x="539553" y="5229200"/>
            <a:ext cx="8280920" cy="1200329"/>
          </a:xfrm>
          <a:prstGeom prst="rect">
            <a:avLst/>
          </a:prstGeom>
          <a:noFill/>
        </p:spPr>
        <p:txBody>
          <a:bodyPr wrap="square" rtlCol="0">
            <a:spAutoFit/>
          </a:bodyPr>
          <a:lstStyle/>
          <a:p>
            <a:r>
              <a:rPr lang="fr-FR" dirty="0" smtClean="0"/>
              <a:t>Pour valider votre inscription, merci de valider définitivement l’inscription.</a:t>
            </a:r>
          </a:p>
          <a:p>
            <a:endParaRPr lang="fr-FR" dirty="0" smtClean="0"/>
          </a:p>
          <a:p>
            <a:r>
              <a:rPr lang="fr-FR" dirty="0" smtClean="0">
                <a:sym typeface="Wingdings" panose="05000000000000000000" pitchFamily="2" charset="2"/>
              </a:rPr>
              <a:t> Lorsque l’inscription est enregistrée définitivement, vous recevez un mail de confirmation de l’inscription. Les autres prescripteurs reçoivent aussi le même mail.</a:t>
            </a:r>
            <a:endParaRPr lang="fr-FR" dirty="0"/>
          </a:p>
        </p:txBody>
      </p:sp>
      <p:sp>
        <p:nvSpPr>
          <p:cNvPr id="7" name="Ellipse 6"/>
          <p:cNvSpPr/>
          <p:nvPr/>
        </p:nvSpPr>
        <p:spPr>
          <a:xfrm>
            <a:off x="3707904" y="4235514"/>
            <a:ext cx="3168352" cy="64515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9212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I</a:t>
            </a:r>
            <a:r>
              <a:rPr lang="fr-FR" dirty="0" smtClean="0"/>
              <a:t>nscriptions et suivi de l’action</a:t>
            </a:r>
            <a:endParaRPr lang="fr-FR" dirty="0"/>
          </a:p>
        </p:txBody>
      </p:sp>
      <p:sp>
        <p:nvSpPr>
          <p:cNvPr id="9" name="Date Placeholder 3">
            <a:extLst>
              <a:ext uri="{FF2B5EF4-FFF2-40B4-BE49-F238E27FC236}">
                <a16:creationId xmlns:a16="http://schemas.microsoft.com/office/drawing/2014/main" id="{FCFFE88F-FC05-6B4C-B530-BAE07D7D3030}"/>
              </a:ext>
            </a:extLst>
          </p:cNvPr>
          <p:cNvSpPr txBox="1">
            <a:spLocks/>
          </p:cNvSpPr>
          <p:nvPr/>
        </p:nvSpPr>
        <p:spPr>
          <a:xfrm>
            <a:off x="457200" y="6381328"/>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09A2F6-920F-4D49-83A3-927562172B17}" type="datetime1">
              <a:rPr lang="fr-FR" sz="1200" smtClean="0">
                <a:solidFill>
                  <a:schemeClr val="bg1">
                    <a:lumMod val="50000"/>
                  </a:schemeClr>
                </a:solidFill>
              </a:rPr>
              <a:pPr/>
              <a:t>13/02/2026</a:t>
            </a:fld>
            <a:endParaRPr lang="en-US" sz="1200" dirty="0">
              <a:solidFill>
                <a:schemeClr val="bg1">
                  <a:lumMod val="50000"/>
                </a:schemeClr>
              </a:solidFill>
            </a:endParaRPr>
          </a:p>
        </p:txBody>
      </p:sp>
      <p:sp>
        <p:nvSpPr>
          <p:cNvPr id="12" name="Espace réservé du numéro de diapositive 2">
            <a:extLst>
              <a:ext uri="{FF2B5EF4-FFF2-40B4-BE49-F238E27FC236}">
                <a16:creationId xmlns:a16="http://schemas.microsoft.com/office/drawing/2014/main" id="{2122F9D5-9B95-294D-B8BB-B66B2948C77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1D5EA83-93EF-7C47-83E5-EC4E80D28D49}" type="slidenum">
              <a:rPr lang="en-US" smtClean="0"/>
              <a:pPr algn="r"/>
              <a:t>19</a:t>
            </a:fld>
            <a:endParaRPr lang="en-US" dirty="0"/>
          </a:p>
        </p:txBody>
      </p:sp>
      <p:sp>
        <p:nvSpPr>
          <p:cNvPr id="6" name="Espace réservé du numéro de diapositive 5">
            <a:extLst>
              <a:ext uri="{FF2B5EF4-FFF2-40B4-BE49-F238E27FC236}">
                <a16:creationId xmlns:a16="http://schemas.microsoft.com/office/drawing/2014/main" id="{D8D5C57C-914C-C648-80FA-2502AD488041}"/>
              </a:ext>
            </a:extLst>
          </p:cNvPr>
          <p:cNvSpPr>
            <a:spLocks noGrp="1"/>
          </p:cNvSpPr>
          <p:nvPr>
            <p:ph type="sldNum" sz="quarter" idx="12"/>
          </p:nvPr>
        </p:nvSpPr>
        <p:spPr/>
        <p:txBody>
          <a:bodyPr/>
          <a:lstStyle/>
          <a:p>
            <a:fld id="{81D5EA83-93EF-7C47-83E5-EC4E80D28D49}" type="slidenum">
              <a:rPr lang="en-US" smtClean="0"/>
              <a:t>19</a:t>
            </a:fld>
            <a:endParaRPr lang="en-US" dirty="0"/>
          </a:p>
        </p:txBody>
      </p:sp>
      <p:sp>
        <p:nvSpPr>
          <p:cNvPr id="10" name="Titre 1"/>
          <p:cNvSpPr txBox="1">
            <a:spLocks/>
          </p:cNvSpPr>
          <p:nvPr/>
        </p:nvSpPr>
        <p:spPr>
          <a:xfrm>
            <a:off x="3491880" y="1628800"/>
            <a:ext cx="5112568" cy="1961580"/>
          </a:xfrm>
          <a:prstGeom prst="rect">
            <a:avLst/>
          </a:prstGeom>
        </p:spPr>
        <p:txBody>
          <a:bodyPr anchor="b" anchorCtr="0"/>
          <a:lstStyle>
            <a:lvl1pPr algn="ctr" defTabSz="457200" rtl="0" eaLnBrk="1" latinLnBrk="0" hangingPunct="1">
              <a:spcBef>
                <a:spcPct val="0"/>
              </a:spcBef>
              <a:buNone/>
              <a:defRPr sz="3600" b="1" kern="1200" cap="none" baseline="0">
                <a:solidFill>
                  <a:schemeClr val="tx1"/>
                </a:solidFill>
                <a:latin typeface="+mj-lt"/>
                <a:ea typeface="+mj-ea"/>
                <a:cs typeface="+mj-cs"/>
              </a:defRPr>
            </a:lvl1pPr>
          </a:lstStyle>
          <a:p>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60829"/>
            <a:ext cx="3075438" cy="1267971"/>
          </a:xfrm>
          <a:prstGeom prst="rect">
            <a:avLst/>
          </a:prstGeom>
        </p:spPr>
      </p:pic>
    </p:spTree>
    <p:extLst>
      <p:ext uri="{BB962C8B-B14F-4D97-AF65-F5344CB8AC3E}">
        <p14:creationId xmlns:p14="http://schemas.microsoft.com/office/powerpoint/2010/main" val="188438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bg1"/>
                </a:solidFill>
              </a:rPr>
              <a:t>Intercalaire</a:t>
            </a:r>
            <a:r>
              <a:rPr lang="fr-FR" dirty="0" smtClean="0"/>
              <a:t> </a:t>
            </a:r>
            <a:br>
              <a:rPr lang="fr-FR" dirty="0" smtClean="0"/>
            </a:br>
            <a:r>
              <a:rPr lang="fr-FR" dirty="0" smtClean="0"/>
              <a:t>Se connecter</a:t>
            </a:r>
            <a:endParaRPr lang="fr-FR" dirty="0"/>
          </a:p>
        </p:txBody>
      </p:sp>
      <p:sp>
        <p:nvSpPr>
          <p:cNvPr id="9" name="Date Placeholder 3">
            <a:extLst>
              <a:ext uri="{FF2B5EF4-FFF2-40B4-BE49-F238E27FC236}">
                <a16:creationId xmlns:a16="http://schemas.microsoft.com/office/drawing/2014/main" id="{FCFFE88F-FC05-6B4C-B530-BAE07D7D3030}"/>
              </a:ext>
            </a:extLst>
          </p:cNvPr>
          <p:cNvSpPr txBox="1">
            <a:spLocks/>
          </p:cNvSpPr>
          <p:nvPr/>
        </p:nvSpPr>
        <p:spPr>
          <a:xfrm>
            <a:off x="457200" y="6381328"/>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09A2F6-920F-4D49-83A3-927562172B17}" type="datetime1">
              <a:rPr lang="fr-FR" sz="1200" smtClean="0">
                <a:solidFill>
                  <a:schemeClr val="bg1">
                    <a:lumMod val="50000"/>
                  </a:schemeClr>
                </a:solidFill>
              </a:rPr>
              <a:pPr/>
              <a:t>13/02/2026</a:t>
            </a:fld>
            <a:endParaRPr lang="en-US" sz="1200" dirty="0">
              <a:solidFill>
                <a:schemeClr val="bg1">
                  <a:lumMod val="50000"/>
                </a:schemeClr>
              </a:solidFill>
            </a:endParaRPr>
          </a:p>
        </p:txBody>
      </p:sp>
      <p:sp>
        <p:nvSpPr>
          <p:cNvPr id="12" name="Espace réservé du numéro de diapositive 2">
            <a:extLst>
              <a:ext uri="{FF2B5EF4-FFF2-40B4-BE49-F238E27FC236}">
                <a16:creationId xmlns:a16="http://schemas.microsoft.com/office/drawing/2014/main" id="{2122F9D5-9B95-294D-B8BB-B66B2948C77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1D5EA83-93EF-7C47-83E5-EC4E80D28D49}" type="slidenum">
              <a:rPr lang="en-US" smtClean="0"/>
              <a:pPr algn="r"/>
              <a:t>2</a:t>
            </a:fld>
            <a:endParaRPr lang="en-US" dirty="0"/>
          </a:p>
        </p:txBody>
      </p:sp>
      <p:sp>
        <p:nvSpPr>
          <p:cNvPr id="6" name="Espace réservé du numéro de diapositive 5">
            <a:extLst>
              <a:ext uri="{FF2B5EF4-FFF2-40B4-BE49-F238E27FC236}">
                <a16:creationId xmlns:a16="http://schemas.microsoft.com/office/drawing/2014/main" id="{D8D5C57C-914C-C648-80FA-2502AD488041}"/>
              </a:ext>
            </a:extLst>
          </p:cNvPr>
          <p:cNvSpPr>
            <a:spLocks noGrp="1"/>
          </p:cNvSpPr>
          <p:nvPr>
            <p:ph type="sldNum" sz="quarter" idx="12"/>
          </p:nvPr>
        </p:nvSpPr>
        <p:spPr/>
        <p:txBody>
          <a:bodyPr/>
          <a:lstStyle/>
          <a:p>
            <a:fld id="{81D5EA83-93EF-7C47-83E5-EC4E80D28D49}" type="slidenum">
              <a:rPr lang="en-US" smtClean="0"/>
              <a:t>2</a:t>
            </a:fld>
            <a:endParaRPr lang="en-US" dirty="0"/>
          </a:p>
        </p:txBody>
      </p:sp>
      <p:sp>
        <p:nvSpPr>
          <p:cNvPr id="10" name="Titre 1"/>
          <p:cNvSpPr txBox="1">
            <a:spLocks/>
          </p:cNvSpPr>
          <p:nvPr/>
        </p:nvSpPr>
        <p:spPr>
          <a:xfrm>
            <a:off x="3491880" y="1628800"/>
            <a:ext cx="5112568" cy="1961580"/>
          </a:xfrm>
          <a:prstGeom prst="rect">
            <a:avLst/>
          </a:prstGeom>
        </p:spPr>
        <p:txBody>
          <a:bodyPr anchor="b" anchorCtr="0"/>
          <a:lstStyle>
            <a:lvl1pPr algn="ctr" defTabSz="457200" rtl="0" eaLnBrk="1" latinLnBrk="0" hangingPunct="1">
              <a:spcBef>
                <a:spcPct val="0"/>
              </a:spcBef>
              <a:buNone/>
              <a:defRPr sz="3600" b="1" kern="1200" cap="none" baseline="0">
                <a:solidFill>
                  <a:schemeClr val="tx1"/>
                </a:solidFill>
                <a:latin typeface="+mj-lt"/>
                <a:ea typeface="+mj-ea"/>
                <a:cs typeface="+mj-cs"/>
              </a:defRPr>
            </a:lvl1pPr>
          </a:lstStyle>
          <a:p>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60829"/>
            <a:ext cx="3075438" cy="1267971"/>
          </a:xfrm>
          <a:prstGeom prst="rect">
            <a:avLst/>
          </a:prstGeom>
        </p:spPr>
      </p:pic>
    </p:spTree>
    <p:extLst>
      <p:ext uri="{BB962C8B-B14F-4D97-AF65-F5344CB8AC3E}">
        <p14:creationId xmlns:p14="http://schemas.microsoft.com/office/powerpoint/2010/main" val="2116948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fontScale="90000"/>
          </a:bodyPr>
          <a:lstStyle/>
          <a:p>
            <a:pPr algn="ctr"/>
            <a:r>
              <a:rPr lang="fr-FR" dirty="0" smtClean="0"/>
              <a:t>Retrouvez les candidats inscrits aux actions du PLIE</a:t>
            </a:r>
            <a:endParaRPr lang="fr-FR" dirty="0"/>
          </a:p>
        </p:txBody>
      </p:sp>
      <p:pic>
        <p:nvPicPr>
          <p:cNvPr id="4" name="Image 3"/>
          <p:cNvPicPr>
            <a:picLocks noChangeAspect="1"/>
          </p:cNvPicPr>
          <p:nvPr/>
        </p:nvPicPr>
        <p:blipFill>
          <a:blip r:embed="rId2"/>
          <a:stretch>
            <a:fillRect/>
          </a:stretch>
        </p:blipFill>
        <p:spPr>
          <a:xfrm>
            <a:off x="395536" y="1196752"/>
            <a:ext cx="2828899" cy="5517232"/>
          </a:xfrm>
          <a:prstGeom prst="rect">
            <a:avLst/>
          </a:prstGeom>
        </p:spPr>
      </p:pic>
      <p:sp>
        <p:nvSpPr>
          <p:cNvPr id="5" name="Ellipse 4"/>
          <p:cNvSpPr/>
          <p:nvPr/>
        </p:nvSpPr>
        <p:spPr>
          <a:xfrm>
            <a:off x="323528" y="6093296"/>
            <a:ext cx="2880320" cy="50405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537734" y="2708920"/>
            <a:ext cx="5580112" cy="2308324"/>
          </a:xfrm>
          <a:prstGeom prst="rect">
            <a:avLst/>
          </a:prstGeom>
          <a:noFill/>
        </p:spPr>
        <p:txBody>
          <a:bodyPr wrap="square" rtlCol="0">
            <a:spAutoFit/>
          </a:bodyPr>
          <a:lstStyle/>
          <a:p>
            <a:r>
              <a:rPr lang="fr-FR" dirty="0" smtClean="0"/>
              <a:t>En bas de la fiche de présentation de l’action, </a:t>
            </a:r>
          </a:p>
          <a:p>
            <a:pPr marL="285750" indent="-285750">
              <a:buFont typeface="Wingdings" panose="05000000000000000000" pitchFamily="2" charset="2"/>
              <a:buChar char="Ø"/>
            </a:pPr>
            <a:r>
              <a:rPr lang="fr-FR" dirty="0" smtClean="0"/>
              <a:t>Retrouvez l’ensemble des candidats que vous avez inscrit et ceux pour lesquels vous avez été ajouté comme prescripteurs.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Les informations sur l’Etat de l’inscription, les suites données et les bilans à 1 mois et 3 mois si elle sont disponibles sur l’action.</a:t>
            </a:r>
            <a:endParaRPr lang="fr-FR" dirty="0"/>
          </a:p>
        </p:txBody>
      </p:sp>
      <p:sp>
        <p:nvSpPr>
          <p:cNvPr id="9" name="ZoneTexte 8"/>
          <p:cNvSpPr txBox="1"/>
          <p:nvPr/>
        </p:nvSpPr>
        <p:spPr>
          <a:xfrm>
            <a:off x="4801811" y="1179921"/>
            <a:ext cx="3353803" cy="461665"/>
          </a:xfrm>
          <a:prstGeom prst="rect">
            <a:avLst/>
          </a:prstGeom>
          <a:noFill/>
        </p:spPr>
        <p:txBody>
          <a:bodyPr wrap="none" rtlCol="0">
            <a:spAutoFit/>
          </a:bodyPr>
          <a:lstStyle/>
          <a:p>
            <a:r>
              <a:rPr lang="fr-FR" sz="2400" dirty="0" smtClean="0"/>
              <a:t>A partir de la fiche Action</a:t>
            </a:r>
            <a:endParaRPr lang="fr-FR" sz="2400" dirty="0"/>
          </a:p>
        </p:txBody>
      </p:sp>
    </p:spTree>
    <p:extLst>
      <p:ext uri="{BB962C8B-B14F-4D97-AF65-F5344CB8AC3E}">
        <p14:creationId xmlns:p14="http://schemas.microsoft.com/office/powerpoint/2010/main" val="4252205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8592" y="332656"/>
            <a:ext cx="6786438" cy="703262"/>
          </a:xfrm>
        </p:spPr>
        <p:txBody>
          <a:bodyPr>
            <a:normAutofit fontScale="90000"/>
          </a:bodyPr>
          <a:lstStyle/>
          <a:p>
            <a:pPr algn="ctr"/>
            <a:r>
              <a:rPr lang="fr-FR" dirty="0" smtClean="0"/>
              <a:t>Retrouvez les candidats inscrits aux actions du PLIE</a:t>
            </a:r>
            <a:endParaRPr lang="fr-FR" dirty="0"/>
          </a:p>
        </p:txBody>
      </p:sp>
      <p:sp>
        <p:nvSpPr>
          <p:cNvPr id="8" name="ZoneTexte 7"/>
          <p:cNvSpPr txBox="1"/>
          <p:nvPr/>
        </p:nvSpPr>
        <p:spPr>
          <a:xfrm>
            <a:off x="3650226" y="3596801"/>
            <a:ext cx="5112568" cy="1477328"/>
          </a:xfrm>
          <a:prstGeom prst="rect">
            <a:avLst/>
          </a:prstGeom>
          <a:noFill/>
        </p:spPr>
        <p:txBody>
          <a:bodyPr wrap="square" rtlCol="0">
            <a:spAutoFit/>
          </a:bodyPr>
          <a:lstStyle/>
          <a:p>
            <a:r>
              <a:rPr lang="fr-FR" dirty="0" smtClean="0"/>
              <a:t>Retrouvez la synthèse </a:t>
            </a:r>
          </a:p>
          <a:p>
            <a:pPr marL="285750" indent="-285750">
              <a:buFont typeface="Wingdings" panose="05000000000000000000" pitchFamily="2" charset="2"/>
              <a:buChar char="Ø"/>
            </a:pPr>
            <a:r>
              <a:rPr lang="fr-FR" dirty="0" smtClean="0"/>
              <a:t>les candidats déjà orientés, </a:t>
            </a:r>
          </a:p>
          <a:p>
            <a:pPr marL="285750" indent="-285750">
              <a:buFont typeface="Wingdings" panose="05000000000000000000" pitchFamily="2" charset="2"/>
              <a:buChar char="Ø"/>
            </a:pPr>
            <a:r>
              <a:rPr lang="fr-FR" dirty="0" smtClean="0"/>
              <a:t>les actions et sessions concernées, </a:t>
            </a:r>
          </a:p>
          <a:p>
            <a:pPr marL="285750" indent="-285750">
              <a:buFont typeface="Wingdings" panose="05000000000000000000" pitchFamily="2" charset="2"/>
              <a:buChar char="Ø"/>
            </a:pPr>
            <a:r>
              <a:rPr lang="fr-FR" dirty="0" smtClean="0"/>
              <a:t>Les Etat des inscriptions, les bilans et les suivis à 1 mois et 3 mois. </a:t>
            </a:r>
          </a:p>
        </p:txBody>
      </p:sp>
      <p:sp>
        <p:nvSpPr>
          <p:cNvPr id="9" name="ZoneTexte 8"/>
          <p:cNvSpPr txBox="1"/>
          <p:nvPr/>
        </p:nvSpPr>
        <p:spPr>
          <a:xfrm>
            <a:off x="4801811" y="1179921"/>
            <a:ext cx="3607654" cy="461665"/>
          </a:xfrm>
          <a:prstGeom prst="rect">
            <a:avLst/>
          </a:prstGeom>
          <a:noFill/>
        </p:spPr>
        <p:txBody>
          <a:bodyPr wrap="none" rtlCol="0">
            <a:spAutoFit/>
          </a:bodyPr>
          <a:lstStyle/>
          <a:p>
            <a:r>
              <a:rPr lang="fr-FR" sz="2400" dirty="0" smtClean="0"/>
              <a:t>A partir du Tableau de Bord</a:t>
            </a:r>
            <a:endParaRPr lang="fr-FR" sz="2400" dirty="0"/>
          </a:p>
        </p:txBody>
      </p:sp>
      <p:pic>
        <p:nvPicPr>
          <p:cNvPr id="2" name="Image 1"/>
          <p:cNvPicPr>
            <a:picLocks noChangeAspect="1"/>
          </p:cNvPicPr>
          <p:nvPr/>
        </p:nvPicPr>
        <p:blipFill>
          <a:blip r:embed="rId2"/>
          <a:stretch>
            <a:fillRect/>
          </a:stretch>
        </p:blipFill>
        <p:spPr>
          <a:xfrm>
            <a:off x="18971" y="1251368"/>
            <a:ext cx="3608670" cy="5614196"/>
          </a:xfrm>
          <a:prstGeom prst="rect">
            <a:avLst/>
          </a:prstGeom>
        </p:spPr>
      </p:pic>
      <p:sp>
        <p:nvSpPr>
          <p:cNvPr id="10" name="Ellipse 9"/>
          <p:cNvSpPr/>
          <p:nvPr/>
        </p:nvSpPr>
        <p:spPr>
          <a:xfrm>
            <a:off x="0" y="3068960"/>
            <a:ext cx="899592" cy="3600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715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Etat des inscriptions</a:t>
            </a:r>
            <a:endParaRPr lang="fr-FR" dirty="0"/>
          </a:p>
        </p:txBody>
      </p:sp>
      <p:sp>
        <p:nvSpPr>
          <p:cNvPr id="2" name="ZoneTexte 1"/>
          <p:cNvSpPr txBox="1"/>
          <p:nvPr/>
        </p:nvSpPr>
        <p:spPr>
          <a:xfrm>
            <a:off x="323528" y="1326644"/>
            <a:ext cx="8496944" cy="5078313"/>
          </a:xfrm>
          <a:prstGeom prst="rect">
            <a:avLst/>
          </a:prstGeom>
          <a:noFill/>
        </p:spPr>
        <p:txBody>
          <a:bodyPr wrap="square" rtlCol="0">
            <a:spAutoFit/>
          </a:bodyPr>
          <a:lstStyle/>
          <a:p>
            <a:pPr marL="285750" indent="-285750">
              <a:buFont typeface="Wingdings" panose="05000000000000000000" pitchFamily="2" charset="2"/>
              <a:buChar char="!"/>
            </a:pPr>
            <a:r>
              <a:rPr lang="fr-FR" dirty="0" smtClean="0"/>
              <a:t>Lorsqu’un candidat est inscrit sur une action par un prescripteur, plusieurs Etats sont possibles:</a:t>
            </a:r>
          </a:p>
          <a:p>
            <a:pPr marL="742950" lvl="1" indent="-285750">
              <a:buFont typeface="Wingdings" panose="05000000000000000000" pitchFamily="2" charset="2"/>
              <a:buChar char="§"/>
            </a:pPr>
            <a:r>
              <a:rPr lang="fr-FR" dirty="0" smtClean="0"/>
              <a:t>Brouillon&gt; le prescripteur n’a pas finalisé sont inscription. Il compte revenir dessus. Il a en effet le choix d’enregistrement d’une candidature en mode brouillon.</a:t>
            </a:r>
          </a:p>
          <a:p>
            <a:endParaRPr lang="fr-FR" dirty="0" smtClean="0"/>
          </a:p>
          <a:p>
            <a:endParaRPr lang="fr-FR" dirty="0"/>
          </a:p>
          <a:p>
            <a:endParaRPr lang="fr-FR" dirty="0" smtClean="0"/>
          </a:p>
          <a:p>
            <a:pPr marL="742950" lvl="1" indent="-285750">
              <a:buFont typeface="Wingdings" panose="05000000000000000000" pitchFamily="2" charset="2"/>
              <a:buChar char="§"/>
            </a:pPr>
            <a:r>
              <a:rPr lang="fr-FR" dirty="0" smtClean="0"/>
              <a:t>En attente- A traiter&gt; le prescripteur a validé définitivement l’inscription, le pilote ne l’a pas encore traitée. </a:t>
            </a:r>
          </a:p>
          <a:p>
            <a:pPr marL="742950" lvl="1" indent="-285750">
              <a:buFont typeface="Wingdings" panose="05000000000000000000" pitchFamily="2" charset="2"/>
              <a:buChar char="§"/>
            </a:pPr>
            <a:r>
              <a:rPr lang="fr-FR" dirty="0" smtClean="0"/>
              <a:t>En Attente- Eligibilité non  validée&gt; lorsque l’organisateur attend des documents complémentaires</a:t>
            </a:r>
          </a:p>
          <a:p>
            <a:pPr marL="742950" lvl="1" indent="-285750">
              <a:buFont typeface="Wingdings" panose="05000000000000000000" pitchFamily="2" charset="2"/>
              <a:buChar char="§"/>
            </a:pPr>
            <a:r>
              <a:rPr lang="fr-FR" dirty="0" smtClean="0"/>
              <a:t>En attente- Eligibilité validée &gt; lorsque l’organisateur a validé l’éligibilité au dispositif, mais l’inscription à l’action ou au dispositif n’est pas encore validée (exemple sur les clause emploi en attente du recrutement)</a:t>
            </a:r>
            <a:endParaRPr lang="fr-FR" dirty="0"/>
          </a:p>
          <a:p>
            <a:pPr marL="742950" lvl="1" indent="-285750">
              <a:buFont typeface="Wingdings" panose="05000000000000000000" pitchFamily="2" charset="2"/>
              <a:buChar char="§"/>
            </a:pPr>
            <a:r>
              <a:rPr lang="fr-FR" dirty="0" smtClean="0"/>
              <a:t>Validée &gt; l’inscription peut être automatiquement validée lorsque le pilote a configuré l’action ainsi, ou être validée manuellement par le pilote. </a:t>
            </a:r>
          </a:p>
          <a:p>
            <a:endParaRPr lang="fr-FR" dirty="0" smtClean="0"/>
          </a:p>
        </p:txBody>
      </p:sp>
      <p:pic>
        <p:nvPicPr>
          <p:cNvPr id="12" name="Image 11"/>
          <p:cNvPicPr>
            <a:picLocks noChangeAspect="1"/>
          </p:cNvPicPr>
          <p:nvPr/>
        </p:nvPicPr>
        <p:blipFill>
          <a:blip r:embed="rId2"/>
          <a:stretch>
            <a:fillRect/>
          </a:stretch>
        </p:blipFill>
        <p:spPr>
          <a:xfrm>
            <a:off x="1552153" y="2862339"/>
            <a:ext cx="6039693" cy="504895"/>
          </a:xfrm>
          <a:prstGeom prst="rect">
            <a:avLst/>
          </a:prstGeom>
        </p:spPr>
      </p:pic>
    </p:spTree>
    <p:extLst>
      <p:ext uri="{BB962C8B-B14F-4D97-AF65-F5344CB8AC3E}">
        <p14:creationId xmlns:p14="http://schemas.microsoft.com/office/powerpoint/2010/main" val="3495597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Etat des inscriptions</a:t>
            </a:r>
            <a:endParaRPr lang="fr-FR" dirty="0"/>
          </a:p>
        </p:txBody>
      </p:sp>
      <p:sp>
        <p:nvSpPr>
          <p:cNvPr id="4" name="Rectangle 3"/>
          <p:cNvSpPr/>
          <p:nvPr/>
        </p:nvSpPr>
        <p:spPr>
          <a:xfrm>
            <a:off x="2843808" y="1556792"/>
            <a:ext cx="5842992" cy="3416320"/>
          </a:xfrm>
          <a:prstGeom prst="rect">
            <a:avLst/>
          </a:prstGeom>
        </p:spPr>
        <p:txBody>
          <a:bodyPr wrap="square">
            <a:spAutoFit/>
          </a:bodyPr>
          <a:lstStyle/>
          <a:p>
            <a:pPr marL="0" lvl="1"/>
            <a:endParaRPr lang="fr-FR" dirty="0"/>
          </a:p>
          <a:p>
            <a:pPr marL="0" lvl="1"/>
            <a:r>
              <a:rPr lang="fr-FR" dirty="0"/>
              <a:t>Une fois enregistrée par le pilote, l’information est visible par le prescripteur</a:t>
            </a:r>
            <a:r>
              <a:rPr lang="fr-FR" dirty="0" smtClean="0"/>
              <a:t>.</a:t>
            </a:r>
          </a:p>
          <a:p>
            <a:pPr marL="0" lvl="1"/>
            <a:endParaRPr lang="fr-FR" dirty="0"/>
          </a:p>
          <a:p>
            <a:pPr marL="0" lvl="1"/>
            <a:r>
              <a:rPr lang="fr-FR" dirty="0" smtClean="0"/>
              <a:t>A partir du moment où une inscription est validée, elle ne peut plus être modifiée. Vous pouvez uniquement désinscrire le candidat.  </a:t>
            </a:r>
          </a:p>
          <a:p>
            <a:pPr marL="0" lvl="1"/>
            <a:r>
              <a:rPr lang="fr-FR" dirty="0"/>
              <a:t>Dans ce cas, l’Etat affiché deviendra désinscrit.</a:t>
            </a:r>
          </a:p>
          <a:p>
            <a:pPr marL="0" lvl="1"/>
            <a:endParaRPr lang="fr-FR" dirty="0"/>
          </a:p>
          <a:p>
            <a:pPr marL="0" lvl="1"/>
            <a:r>
              <a:rPr lang="fr-FR" dirty="0" smtClean="0"/>
              <a:t>Si vous avez besoin de modifier l’inscription, vous pouvez tout de même appeler le pilote  pour qu’il modifie l’état d’inscription. </a:t>
            </a:r>
            <a:endParaRPr lang="fr-FR" dirty="0"/>
          </a:p>
        </p:txBody>
      </p:sp>
      <p:pic>
        <p:nvPicPr>
          <p:cNvPr id="5" name="Image 4"/>
          <p:cNvPicPr>
            <a:picLocks noChangeAspect="1"/>
          </p:cNvPicPr>
          <p:nvPr/>
        </p:nvPicPr>
        <p:blipFill>
          <a:blip r:embed="rId2"/>
          <a:stretch>
            <a:fillRect/>
          </a:stretch>
        </p:blipFill>
        <p:spPr>
          <a:xfrm>
            <a:off x="107504" y="1628800"/>
            <a:ext cx="2410161" cy="2791215"/>
          </a:xfrm>
          <a:prstGeom prst="rect">
            <a:avLst/>
          </a:prstGeom>
        </p:spPr>
      </p:pic>
    </p:spTree>
    <p:extLst>
      <p:ext uri="{BB962C8B-B14F-4D97-AF65-F5344CB8AC3E}">
        <p14:creationId xmlns:p14="http://schemas.microsoft.com/office/powerpoint/2010/main" val="1164711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Visualiser l’inscription et la modifier</a:t>
            </a:r>
            <a:endParaRPr lang="fr-FR" dirty="0"/>
          </a:p>
        </p:txBody>
      </p:sp>
      <p:sp>
        <p:nvSpPr>
          <p:cNvPr id="5" name="ZoneTexte 4"/>
          <p:cNvSpPr txBox="1"/>
          <p:nvPr/>
        </p:nvSpPr>
        <p:spPr>
          <a:xfrm>
            <a:off x="2915816" y="2059653"/>
            <a:ext cx="5976664" cy="646331"/>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p>
          <a:p>
            <a:endParaRPr lang="fr-FR" dirty="0"/>
          </a:p>
        </p:txBody>
      </p:sp>
      <p:pic>
        <p:nvPicPr>
          <p:cNvPr id="2" name="Image 1"/>
          <p:cNvPicPr>
            <a:picLocks noChangeAspect="1"/>
          </p:cNvPicPr>
          <p:nvPr/>
        </p:nvPicPr>
        <p:blipFill>
          <a:blip r:embed="rId2"/>
          <a:stretch>
            <a:fillRect/>
          </a:stretch>
        </p:blipFill>
        <p:spPr>
          <a:xfrm>
            <a:off x="179512" y="1117600"/>
            <a:ext cx="7256738" cy="3571003"/>
          </a:xfrm>
          <a:prstGeom prst="rect">
            <a:avLst/>
          </a:prstGeom>
        </p:spPr>
      </p:pic>
      <p:cxnSp>
        <p:nvCxnSpPr>
          <p:cNvPr id="6" name="Connecteur droit avec flèche 5"/>
          <p:cNvCxnSpPr/>
          <p:nvPr/>
        </p:nvCxnSpPr>
        <p:spPr>
          <a:xfrm flipV="1">
            <a:off x="1259632" y="4437112"/>
            <a:ext cx="288032" cy="57606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23528" y="5013176"/>
            <a:ext cx="3907288" cy="369332"/>
          </a:xfrm>
          <a:prstGeom prst="rect">
            <a:avLst/>
          </a:prstGeom>
          <a:noFill/>
        </p:spPr>
        <p:txBody>
          <a:bodyPr wrap="none" rtlCol="0">
            <a:spAutoFit/>
          </a:bodyPr>
          <a:lstStyle/>
          <a:p>
            <a:r>
              <a:rPr lang="fr-FR" dirty="0" smtClean="0"/>
              <a:t>Pour visualiser et modifier l’inscription</a:t>
            </a:r>
            <a:endParaRPr lang="fr-FR" dirty="0"/>
          </a:p>
        </p:txBody>
      </p:sp>
    </p:spTree>
    <p:extLst>
      <p:ext uri="{BB962C8B-B14F-4D97-AF65-F5344CB8AC3E}">
        <p14:creationId xmlns:p14="http://schemas.microsoft.com/office/powerpoint/2010/main" val="3916798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a:t>Visualisation et modification de l’inscription.</a:t>
            </a:r>
          </a:p>
        </p:txBody>
      </p:sp>
      <p:pic>
        <p:nvPicPr>
          <p:cNvPr id="6" name="Image 5"/>
          <p:cNvPicPr>
            <a:picLocks noChangeAspect="1"/>
          </p:cNvPicPr>
          <p:nvPr/>
        </p:nvPicPr>
        <p:blipFill>
          <a:blip r:embed="rId2"/>
          <a:stretch>
            <a:fillRect/>
          </a:stretch>
        </p:blipFill>
        <p:spPr>
          <a:xfrm>
            <a:off x="251520" y="1556792"/>
            <a:ext cx="4944027" cy="4238468"/>
          </a:xfrm>
          <a:prstGeom prst="rect">
            <a:avLst/>
          </a:prstGeom>
        </p:spPr>
      </p:pic>
      <p:sp>
        <p:nvSpPr>
          <p:cNvPr id="7" name="ZoneTexte 6"/>
          <p:cNvSpPr txBox="1"/>
          <p:nvPr/>
        </p:nvSpPr>
        <p:spPr>
          <a:xfrm>
            <a:off x="5676112" y="4651019"/>
            <a:ext cx="3384376" cy="1477328"/>
          </a:xfrm>
          <a:prstGeom prst="rect">
            <a:avLst/>
          </a:prstGeom>
          <a:noFill/>
        </p:spPr>
        <p:txBody>
          <a:bodyPr wrap="square" rtlCol="0">
            <a:spAutoFit/>
          </a:bodyPr>
          <a:lstStyle/>
          <a:p>
            <a:r>
              <a:rPr lang="fr-FR" dirty="0" smtClean="0"/>
              <a:t>Tant que l’inscription n’est pas validée par le pilote, vous pouvez</a:t>
            </a:r>
          </a:p>
          <a:p>
            <a:r>
              <a:rPr lang="fr-FR" dirty="0" smtClean="0"/>
              <a:t>&gt; La/les session demandée</a:t>
            </a:r>
            <a:endParaRPr lang="fr-FR" dirty="0"/>
          </a:p>
          <a:p>
            <a:r>
              <a:rPr lang="fr-FR" dirty="0" smtClean="0"/>
              <a:t>&gt; les rencontres employeurs </a:t>
            </a:r>
          </a:p>
          <a:p>
            <a:r>
              <a:rPr lang="fr-FR" dirty="0" smtClean="0"/>
              <a:t>&gt; les rendez-vous prévus. </a:t>
            </a:r>
            <a:endParaRPr lang="fr-FR" dirty="0"/>
          </a:p>
        </p:txBody>
      </p:sp>
      <p:sp>
        <p:nvSpPr>
          <p:cNvPr id="8" name="ZoneTexte 7"/>
          <p:cNvSpPr txBox="1"/>
          <p:nvPr/>
        </p:nvSpPr>
        <p:spPr>
          <a:xfrm>
            <a:off x="5519981" y="1483620"/>
            <a:ext cx="3384376" cy="3139321"/>
          </a:xfrm>
          <a:prstGeom prst="rect">
            <a:avLst/>
          </a:prstGeom>
          <a:noFill/>
        </p:spPr>
        <p:txBody>
          <a:bodyPr wrap="square" rtlCol="0">
            <a:spAutoFit/>
          </a:bodyPr>
          <a:lstStyle/>
          <a:p>
            <a:r>
              <a:rPr lang="fr-FR" dirty="0" smtClean="0"/>
              <a:t>A tout moment, vous pouvez modifier </a:t>
            </a:r>
          </a:p>
          <a:p>
            <a:pPr marL="285750" indent="-285750">
              <a:buFont typeface="Wingdings" panose="05000000000000000000" pitchFamily="2" charset="2"/>
              <a:buChar char="Ø"/>
            </a:pPr>
            <a:r>
              <a:rPr lang="fr-FR" dirty="0" smtClean="0"/>
              <a:t>les informations liées aux candidats et la réponse aux questions ( éligibilité, projet professionnel, etc.)</a:t>
            </a:r>
          </a:p>
          <a:p>
            <a:pPr marL="285750" indent="-285750">
              <a:buFont typeface="Wingdings" panose="05000000000000000000" pitchFamily="2" charset="2"/>
              <a:buChar char="Ø"/>
            </a:pPr>
            <a:r>
              <a:rPr lang="fr-FR" dirty="0" smtClean="0"/>
              <a:t>Ajouter/ ou supprimer un deuxième prescripteur </a:t>
            </a:r>
          </a:p>
          <a:p>
            <a:pPr marL="285750" indent="-285750">
              <a:buFont typeface="Wingdings" panose="05000000000000000000" pitchFamily="2" charset="2"/>
              <a:buChar char="Ø"/>
            </a:pPr>
            <a:r>
              <a:rPr lang="fr-FR" dirty="0" smtClean="0"/>
              <a:t>Inscrire sur une nouvelle session ouverte aux inscriptions</a:t>
            </a:r>
            <a:endParaRPr lang="fr-FR" dirty="0"/>
          </a:p>
        </p:txBody>
      </p:sp>
      <p:sp>
        <p:nvSpPr>
          <p:cNvPr id="9" name="Ellipse 8"/>
          <p:cNvSpPr/>
          <p:nvPr/>
        </p:nvSpPr>
        <p:spPr>
          <a:xfrm>
            <a:off x="2713904" y="2780928"/>
            <a:ext cx="2650184" cy="3600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76676" y="3292128"/>
            <a:ext cx="2664296" cy="28803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0897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Supprimer une inscription.</a:t>
            </a:r>
            <a:endParaRPr lang="fr-FR" dirty="0"/>
          </a:p>
        </p:txBody>
      </p:sp>
      <p:sp>
        <p:nvSpPr>
          <p:cNvPr id="7" name="ZoneTexte 6"/>
          <p:cNvSpPr txBox="1"/>
          <p:nvPr/>
        </p:nvSpPr>
        <p:spPr>
          <a:xfrm>
            <a:off x="5220072" y="4651019"/>
            <a:ext cx="3840416" cy="1200329"/>
          </a:xfrm>
          <a:prstGeom prst="rect">
            <a:avLst/>
          </a:prstGeom>
          <a:noFill/>
        </p:spPr>
        <p:txBody>
          <a:bodyPr wrap="square" rtlCol="0">
            <a:spAutoFit/>
          </a:bodyPr>
          <a:lstStyle/>
          <a:p>
            <a:r>
              <a:rPr lang="fr-FR" dirty="0" smtClean="0"/>
              <a:t>Si l’inscription a été traitée et est soit en attente, soit validée vous ne pouvez plus supprimer l’inscription, seulement désinscrire le candidat</a:t>
            </a:r>
            <a:endParaRPr lang="fr-FR" dirty="0"/>
          </a:p>
        </p:txBody>
      </p:sp>
      <p:sp>
        <p:nvSpPr>
          <p:cNvPr id="8" name="ZoneTexte 7"/>
          <p:cNvSpPr txBox="1"/>
          <p:nvPr/>
        </p:nvSpPr>
        <p:spPr>
          <a:xfrm>
            <a:off x="5220072" y="1863868"/>
            <a:ext cx="3672408" cy="923330"/>
          </a:xfrm>
          <a:prstGeom prst="rect">
            <a:avLst/>
          </a:prstGeom>
          <a:noFill/>
        </p:spPr>
        <p:txBody>
          <a:bodyPr wrap="square" rtlCol="0">
            <a:spAutoFit/>
          </a:bodyPr>
          <a:lstStyle/>
          <a:p>
            <a:r>
              <a:rPr lang="fr-FR" dirty="0" smtClean="0"/>
              <a:t>Si l’inscription n’a pas encore été traitée par le pilote, vous pouvez à tout moment supprimer l’inscription</a:t>
            </a:r>
            <a:endParaRPr lang="fr-FR" dirty="0"/>
          </a:p>
        </p:txBody>
      </p:sp>
      <p:pic>
        <p:nvPicPr>
          <p:cNvPr id="2" name="Image 1"/>
          <p:cNvPicPr>
            <a:picLocks noChangeAspect="1"/>
          </p:cNvPicPr>
          <p:nvPr/>
        </p:nvPicPr>
        <p:blipFill>
          <a:blip r:embed="rId2"/>
          <a:stretch>
            <a:fillRect/>
          </a:stretch>
        </p:blipFill>
        <p:spPr>
          <a:xfrm>
            <a:off x="395536" y="4114870"/>
            <a:ext cx="4536476" cy="2881436"/>
          </a:xfrm>
          <a:prstGeom prst="rect">
            <a:avLst/>
          </a:prstGeom>
        </p:spPr>
      </p:pic>
      <p:pic>
        <p:nvPicPr>
          <p:cNvPr id="4" name="Image 3"/>
          <p:cNvPicPr>
            <a:picLocks noChangeAspect="1"/>
          </p:cNvPicPr>
          <p:nvPr/>
        </p:nvPicPr>
        <p:blipFill>
          <a:blip r:embed="rId3"/>
          <a:stretch>
            <a:fillRect/>
          </a:stretch>
        </p:blipFill>
        <p:spPr>
          <a:xfrm>
            <a:off x="403799" y="1124744"/>
            <a:ext cx="4528213" cy="2957078"/>
          </a:xfrm>
          <a:prstGeom prst="rect">
            <a:avLst/>
          </a:prstGeom>
        </p:spPr>
      </p:pic>
    </p:spTree>
    <p:extLst>
      <p:ext uri="{BB962C8B-B14F-4D97-AF65-F5344CB8AC3E}">
        <p14:creationId xmlns:p14="http://schemas.microsoft.com/office/powerpoint/2010/main" val="329084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Visualiser les bilans</a:t>
            </a:r>
            <a:endParaRPr lang="fr-FR" dirty="0"/>
          </a:p>
        </p:txBody>
      </p:sp>
      <p:sp>
        <p:nvSpPr>
          <p:cNvPr id="5" name="ZoneTexte 4"/>
          <p:cNvSpPr txBox="1"/>
          <p:nvPr/>
        </p:nvSpPr>
        <p:spPr>
          <a:xfrm>
            <a:off x="192346" y="1117600"/>
            <a:ext cx="8496944" cy="5632311"/>
          </a:xfrm>
          <a:prstGeom prst="rect">
            <a:avLst/>
          </a:prstGeom>
          <a:noFill/>
        </p:spPr>
        <p:txBody>
          <a:bodyPr wrap="square" rtlCol="0">
            <a:spAutoFit/>
          </a:bodyPr>
          <a:lstStyle/>
          <a:p>
            <a:r>
              <a:rPr lang="fr-FR" dirty="0" smtClean="0"/>
              <a:t>Lorsqu’un bilan d’une session est saisi et verrouillé par l’organisateur, vous recevez un mail qui vous informe,</a:t>
            </a:r>
          </a:p>
          <a:p>
            <a:endParaRPr lang="fr-FR" dirty="0"/>
          </a:p>
          <a:p>
            <a:r>
              <a:rPr lang="fr-FR" dirty="0" smtClean="0"/>
              <a:t>Vous pouvez aussi retrouver le bilan à plusieurs endroits </a:t>
            </a:r>
          </a:p>
          <a:p>
            <a:pPr marL="285750" indent="-285750">
              <a:buFont typeface="Wingdings" panose="05000000000000000000" pitchFamily="2" charset="2"/>
              <a:buChar char="Ø"/>
            </a:pPr>
            <a:r>
              <a:rPr lang="fr-FR" dirty="0" smtClean="0"/>
              <a:t>Sur le tableau de bord</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endParaRPr lang="fr-FR" dirty="0"/>
          </a:p>
          <a:p>
            <a:endParaRPr lang="fr-FR" dirty="0"/>
          </a:p>
          <a:p>
            <a:pPr marL="285750" indent="-285750">
              <a:buFont typeface="Wingdings" panose="05000000000000000000" pitchFamily="2" charset="2"/>
              <a:buChar char="Ø"/>
            </a:pPr>
            <a:r>
              <a:rPr lang="fr-FR" dirty="0" smtClean="0"/>
              <a:t>Dans l’action</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Dans l’inscription</a:t>
            </a:r>
          </a:p>
          <a:p>
            <a:endParaRPr lang="fr-FR" dirty="0" smtClean="0"/>
          </a:p>
          <a:p>
            <a:r>
              <a:rPr lang="fr-FR" dirty="0" smtClean="0"/>
              <a:t>  </a:t>
            </a:r>
            <a:endParaRPr lang="fr-FR" dirty="0"/>
          </a:p>
        </p:txBody>
      </p:sp>
      <p:pic>
        <p:nvPicPr>
          <p:cNvPr id="6" name="Image 5"/>
          <p:cNvPicPr>
            <a:picLocks noChangeAspect="1"/>
          </p:cNvPicPr>
          <p:nvPr/>
        </p:nvPicPr>
        <p:blipFill>
          <a:blip r:embed="rId2"/>
          <a:stretch>
            <a:fillRect/>
          </a:stretch>
        </p:blipFill>
        <p:spPr>
          <a:xfrm>
            <a:off x="485794" y="2564904"/>
            <a:ext cx="5904656" cy="1548891"/>
          </a:xfrm>
          <a:prstGeom prst="rect">
            <a:avLst/>
          </a:prstGeom>
        </p:spPr>
      </p:pic>
      <p:pic>
        <p:nvPicPr>
          <p:cNvPr id="9" name="Image 8"/>
          <p:cNvPicPr>
            <a:picLocks noChangeAspect="1"/>
          </p:cNvPicPr>
          <p:nvPr/>
        </p:nvPicPr>
        <p:blipFill>
          <a:blip r:embed="rId3"/>
          <a:stretch>
            <a:fillRect/>
          </a:stretch>
        </p:blipFill>
        <p:spPr>
          <a:xfrm>
            <a:off x="519968" y="4509120"/>
            <a:ext cx="5420184" cy="1245275"/>
          </a:xfrm>
          <a:prstGeom prst="rect">
            <a:avLst/>
          </a:prstGeom>
        </p:spPr>
      </p:pic>
      <p:pic>
        <p:nvPicPr>
          <p:cNvPr id="10" name="Image 9"/>
          <p:cNvPicPr>
            <a:picLocks noChangeAspect="1"/>
          </p:cNvPicPr>
          <p:nvPr/>
        </p:nvPicPr>
        <p:blipFill>
          <a:blip r:embed="rId4"/>
          <a:stretch>
            <a:fillRect/>
          </a:stretch>
        </p:blipFill>
        <p:spPr>
          <a:xfrm>
            <a:off x="4211960" y="5952058"/>
            <a:ext cx="4796578" cy="995516"/>
          </a:xfrm>
          <a:prstGeom prst="rect">
            <a:avLst/>
          </a:prstGeom>
        </p:spPr>
      </p:pic>
      <p:sp>
        <p:nvSpPr>
          <p:cNvPr id="11" name="Ellipse 10"/>
          <p:cNvSpPr/>
          <p:nvPr/>
        </p:nvSpPr>
        <p:spPr>
          <a:xfrm>
            <a:off x="6156176" y="6449816"/>
            <a:ext cx="1152128" cy="30009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2555776" y="5261004"/>
            <a:ext cx="1152128" cy="30009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700578" y="3682402"/>
            <a:ext cx="1152128" cy="30009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6520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293581" y="3770723"/>
            <a:ext cx="3679432" cy="2857963"/>
          </a:xfrm>
          <a:prstGeom prst="rect">
            <a:avLst/>
          </a:prstGeom>
        </p:spPr>
      </p:pic>
      <p:sp>
        <p:nvSpPr>
          <p:cNvPr id="3" name="Titre 2"/>
          <p:cNvSpPr>
            <a:spLocks noGrp="1"/>
          </p:cNvSpPr>
          <p:nvPr>
            <p:ph type="title"/>
          </p:nvPr>
        </p:nvSpPr>
        <p:spPr/>
        <p:txBody>
          <a:bodyPr>
            <a:normAutofit fontScale="90000"/>
          </a:bodyPr>
          <a:lstStyle/>
          <a:p>
            <a:r>
              <a:rPr lang="fr-FR" dirty="0" smtClean="0"/>
              <a:t>Se connecter par le biais du site emploi.grenoblealpesmetropole.fr</a:t>
            </a:r>
            <a:endParaRPr lang="fr-FR" dirty="0"/>
          </a:p>
        </p:txBody>
      </p:sp>
      <p:sp>
        <p:nvSpPr>
          <p:cNvPr id="4" name="Sous-titre 3"/>
          <p:cNvSpPr>
            <a:spLocks noGrp="1"/>
          </p:cNvSpPr>
          <p:nvPr>
            <p:ph type="subTitle" idx="13"/>
          </p:nvPr>
        </p:nvSpPr>
        <p:spPr/>
        <p:txBody>
          <a:bodyPr/>
          <a:lstStyle/>
          <a:p>
            <a:endParaRPr lang="fr-FR"/>
          </a:p>
        </p:txBody>
      </p:sp>
      <p:sp>
        <p:nvSpPr>
          <p:cNvPr id="8" name="ZoneTexte 7"/>
          <p:cNvSpPr txBox="1"/>
          <p:nvPr/>
        </p:nvSpPr>
        <p:spPr>
          <a:xfrm>
            <a:off x="395932" y="5062823"/>
            <a:ext cx="5328592" cy="1200329"/>
          </a:xfrm>
          <a:prstGeom prst="rect">
            <a:avLst/>
          </a:prstGeom>
          <a:noFill/>
        </p:spPr>
        <p:txBody>
          <a:bodyPr wrap="square" rtlCol="0">
            <a:spAutoFit/>
          </a:bodyPr>
          <a:lstStyle/>
          <a:p>
            <a:r>
              <a:rPr lang="fr-FR" dirty="0" smtClean="0">
                <a:hlinkClick r:id="rId3" action="ppaction://hlinkfile"/>
              </a:rPr>
              <a:t>Emploi.grenoblealpesmetropole.fr</a:t>
            </a:r>
            <a:endParaRPr lang="fr-FR" dirty="0" smtClean="0"/>
          </a:p>
          <a:p>
            <a:endParaRPr lang="fr-FR" dirty="0" smtClean="0"/>
          </a:p>
          <a:p>
            <a:r>
              <a:rPr lang="fr-FR" dirty="0" smtClean="0"/>
              <a:t>Cliquer sur </a:t>
            </a:r>
            <a:r>
              <a:rPr lang="fr-FR" dirty="0" smtClean="0"/>
              <a:t>J’accompagne des publics</a:t>
            </a:r>
            <a:r>
              <a:rPr lang="fr-FR" dirty="0" smtClean="0"/>
              <a:t> </a:t>
            </a:r>
            <a:r>
              <a:rPr lang="fr-FR" dirty="0" smtClean="0"/>
              <a:t>puis sur « Orienter sur une Action du PLIE »</a:t>
            </a:r>
            <a:endParaRPr lang="fr-FR" dirty="0"/>
          </a:p>
        </p:txBody>
      </p:sp>
      <p:sp>
        <p:nvSpPr>
          <p:cNvPr id="11" name="Ellipse 10"/>
          <p:cNvSpPr/>
          <p:nvPr/>
        </p:nvSpPr>
        <p:spPr>
          <a:xfrm>
            <a:off x="5580112" y="5877272"/>
            <a:ext cx="1008112" cy="69814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stretch>
            <a:fillRect/>
          </a:stretch>
        </p:blipFill>
        <p:spPr>
          <a:xfrm>
            <a:off x="431304" y="1710821"/>
            <a:ext cx="5058060" cy="3039739"/>
          </a:xfrm>
          <a:prstGeom prst="rect">
            <a:avLst/>
          </a:prstGeom>
        </p:spPr>
      </p:pic>
      <p:sp>
        <p:nvSpPr>
          <p:cNvPr id="7" name="Ellipse 6"/>
          <p:cNvSpPr/>
          <p:nvPr/>
        </p:nvSpPr>
        <p:spPr>
          <a:xfrm>
            <a:off x="820242" y="4149080"/>
            <a:ext cx="1080120" cy="38545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968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024548" y="362272"/>
            <a:ext cx="6786438" cy="703262"/>
          </a:xfrm>
        </p:spPr>
        <p:txBody>
          <a:bodyPr>
            <a:normAutofit/>
          </a:bodyPr>
          <a:lstStyle/>
          <a:p>
            <a:pPr algn="ctr"/>
            <a:r>
              <a:rPr lang="fr-FR" dirty="0"/>
              <a:t>Se </a:t>
            </a:r>
            <a:r>
              <a:rPr lang="fr-FR" dirty="0" smtClean="0"/>
              <a:t>connecter</a:t>
            </a:r>
            <a:endParaRPr lang="fr-FR" dirty="0"/>
          </a:p>
        </p:txBody>
      </p:sp>
      <p:sp>
        <p:nvSpPr>
          <p:cNvPr id="6" name="Espace réservé du contenu 2"/>
          <p:cNvSpPr txBox="1">
            <a:spLocks/>
          </p:cNvSpPr>
          <p:nvPr/>
        </p:nvSpPr>
        <p:spPr>
          <a:xfrm>
            <a:off x="194583" y="1224705"/>
            <a:ext cx="5961593" cy="173667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dirty="0" smtClean="0"/>
              <a:t>L’authentification est gérée par </a:t>
            </a:r>
            <a:r>
              <a:rPr lang="fr-FR" sz="1800" dirty="0" err="1" smtClean="0"/>
              <a:t>ProConnect</a:t>
            </a:r>
            <a:r>
              <a:rPr lang="fr-FR" sz="1800" dirty="0" smtClean="0"/>
              <a:t>. </a:t>
            </a:r>
          </a:p>
          <a:p>
            <a:pPr marL="176213" indent="0">
              <a:buNone/>
            </a:pPr>
            <a:r>
              <a:rPr lang="fr-FR" sz="1800" dirty="0" smtClean="0"/>
              <a:t>Mêmes identifiants et mots de passe que sur la plate-forme de l’inclusion.</a:t>
            </a:r>
          </a:p>
          <a:p>
            <a:pPr marL="176213" indent="0">
              <a:buNone/>
            </a:pPr>
            <a:endParaRPr lang="fr-FR" sz="1800" dirty="0" smtClean="0"/>
          </a:p>
          <a:p>
            <a:pPr marL="176213" indent="0">
              <a:buNone/>
            </a:pPr>
            <a:r>
              <a:rPr lang="fr-FR" sz="1800" dirty="0" smtClean="0"/>
              <a:t>Depuis janvier 2026, </a:t>
            </a:r>
            <a:r>
              <a:rPr lang="fr-FR" sz="1800" dirty="0" err="1" smtClean="0"/>
              <a:t>ProConnect</a:t>
            </a:r>
            <a:r>
              <a:rPr lang="fr-FR" sz="1800" dirty="0" smtClean="0"/>
              <a:t> utilise </a:t>
            </a:r>
            <a:r>
              <a:rPr lang="fr-FR" sz="1800" dirty="0" err="1" smtClean="0"/>
              <a:t>FranceConnect</a:t>
            </a:r>
            <a:r>
              <a:rPr lang="fr-FR" sz="1800" dirty="0" smtClean="0"/>
              <a:t> comme preuve d’identité physique pour les utilisateurs ayant des adresses fournies par des plate-forme type Yahoo ou </a:t>
            </a:r>
            <a:r>
              <a:rPr lang="fr-FR" sz="1800" dirty="0"/>
              <a:t>G</a:t>
            </a:r>
            <a:r>
              <a:rPr lang="fr-FR" sz="1800" dirty="0" smtClean="0"/>
              <a:t>mail.</a:t>
            </a:r>
            <a:endParaRPr lang="fr-FR" sz="1800" dirty="0"/>
          </a:p>
        </p:txBody>
      </p:sp>
      <p:pic>
        <p:nvPicPr>
          <p:cNvPr id="7" name="Image 6"/>
          <p:cNvPicPr>
            <a:picLocks noChangeAspect="1"/>
          </p:cNvPicPr>
          <p:nvPr/>
        </p:nvPicPr>
        <p:blipFill>
          <a:blip r:embed="rId2"/>
          <a:stretch>
            <a:fillRect/>
          </a:stretch>
        </p:blipFill>
        <p:spPr>
          <a:xfrm>
            <a:off x="6192561" y="1418088"/>
            <a:ext cx="2808312" cy="1188132"/>
          </a:xfrm>
          <a:prstGeom prst="rect">
            <a:avLst/>
          </a:prstGeom>
        </p:spPr>
      </p:pic>
      <p:sp>
        <p:nvSpPr>
          <p:cNvPr id="8" name="ZoneTexte 7"/>
          <p:cNvSpPr txBox="1"/>
          <p:nvPr/>
        </p:nvSpPr>
        <p:spPr>
          <a:xfrm>
            <a:off x="186456" y="2958775"/>
            <a:ext cx="8634015" cy="2862322"/>
          </a:xfrm>
          <a:prstGeom prst="rect">
            <a:avLst/>
          </a:prstGeom>
          <a:noFill/>
        </p:spPr>
        <p:txBody>
          <a:bodyPr wrap="square" rtlCol="0">
            <a:spAutoFit/>
          </a:bodyPr>
          <a:lstStyle/>
          <a:p>
            <a:pPr marL="285750" indent="-285750">
              <a:buFont typeface="Arial" panose="020B0604020202020204" pitchFamily="34" charset="0"/>
              <a:buChar char="•"/>
            </a:pPr>
            <a:r>
              <a:rPr lang="fr-FR" dirty="0" smtClean="0"/>
              <a:t>Les professionnels qui se connectent par ce compte peuvent avoir plusieurs rôle:</a:t>
            </a:r>
          </a:p>
          <a:p>
            <a:pPr marL="742950" lvl="1" indent="-285750">
              <a:buFontTx/>
              <a:buChar char="-"/>
            </a:pPr>
            <a:r>
              <a:rPr lang="fr-FR" dirty="0" smtClean="0"/>
              <a:t>Le rôle de prescripteur &gt; permettra d’orienter des personnes sur des actions et de suivre le résultat des actions</a:t>
            </a:r>
          </a:p>
          <a:p>
            <a:pPr marL="1200150" lvl="2" indent="-285750">
              <a:buFont typeface="Wingdings" panose="05000000000000000000" pitchFamily="2" charset="2"/>
              <a:buChar char="Ø"/>
            </a:pPr>
            <a:r>
              <a:rPr lang="fr-FR" dirty="0" smtClean="0"/>
              <a:t>Ce rôle est attribué par défaut à toute personne se connectant une première fois</a:t>
            </a:r>
          </a:p>
          <a:p>
            <a:pPr lvl="2"/>
            <a:endParaRPr lang="fr-FR" dirty="0" smtClean="0"/>
          </a:p>
          <a:p>
            <a:pPr marL="742950" lvl="1" indent="-285750">
              <a:buFontTx/>
              <a:buChar char="-"/>
            </a:pPr>
            <a:r>
              <a:rPr lang="fr-FR" dirty="0" smtClean="0"/>
              <a:t>Le rôle d’organisateur</a:t>
            </a:r>
          </a:p>
          <a:p>
            <a:pPr marL="1200150" lvl="2" indent="-285750">
              <a:buFont typeface="Wingdings" panose="05000000000000000000" pitchFamily="2" charset="2"/>
              <a:buChar char="Ø"/>
            </a:pPr>
            <a:r>
              <a:rPr lang="fr-FR" dirty="0" smtClean="0"/>
              <a:t>Soit parce que vous êtes autorisé à utiliser le module en tant que Pilote</a:t>
            </a:r>
          </a:p>
          <a:p>
            <a:pPr marL="1200150" lvl="2" indent="-285750">
              <a:buFont typeface="Wingdings" panose="05000000000000000000" pitchFamily="2" charset="2"/>
              <a:buChar char="Ø"/>
            </a:pPr>
            <a:r>
              <a:rPr lang="fr-FR" dirty="0" smtClean="0"/>
              <a:t>Soit parce qu’un pilote vous a ajouté en tant que partenaire d’une action. </a:t>
            </a:r>
          </a:p>
          <a:p>
            <a:pPr marL="1200150" lvl="2" indent="-285750">
              <a:buFont typeface="Wingdings" panose="05000000000000000000" pitchFamily="2" charset="2"/>
              <a:buChar char="Ø"/>
            </a:pPr>
            <a:endParaRPr lang="fr-FR" dirty="0" smtClean="0"/>
          </a:p>
        </p:txBody>
      </p:sp>
    </p:spTree>
    <p:extLst>
      <p:ext uri="{BB962C8B-B14F-4D97-AF65-F5344CB8AC3E}">
        <p14:creationId xmlns:p14="http://schemas.microsoft.com/office/powerpoint/2010/main" val="155564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Tableau de bord</a:t>
            </a:r>
          </a:p>
        </p:txBody>
      </p:sp>
      <p:sp>
        <p:nvSpPr>
          <p:cNvPr id="7" name="ZoneTexte 6"/>
          <p:cNvSpPr txBox="1"/>
          <p:nvPr/>
        </p:nvSpPr>
        <p:spPr>
          <a:xfrm>
            <a:off x="333872" y="5302750"/>
            <a:ext cx="8352928" cy="1200329"/>
          </a:xfrm>
          <a:prstGeom prst="rect">
            <a:avLst/>
          </a:prstGeom>
          <a:noFill/>
        </p:spPr>
        <p:txBody>
          <a:bodyPr wrap="square" rtlCol="0">
            <a:spAutoFit/>
          </a:bodyPr>
          <a:lstStyle/>
          <a:p>
            <a:r>
              <a:rPr lang="fr-FR" dirty="0" smtClean="0"/>
              <a:t>Lors de la première connexion, vérifiez la complétude des données et complétez votre numéro de téléphone sur </a:t>
            </a:r>
            <a:r>
              <a:rPr lang="fr-FR" dirty="0" err="1" smtClean="0"/>
              <a:t>ProConnect</a:t>
            </a:r>
            <a:r>
              <a:rPr lang="fr-FR" dirty="0" smtClean="0"/>
              <a:t> si il n’est pas inscrit.</a:t>
            </a:r>
          </a:p>
          <a:p>
            <a:r>
              <a:rPr lang="fr-FR" dirty="0" smtClean="0"/>
              <a:t>Merci de compléter l’équipe dont vous faîtes parti</a:t>
            </a:r>
            <a:r>
              <a:rPr lang="fr-FR" dirty="0"/>
              <a:t> </a:t>
            </a:r>
            <a:r>
              <a:rPr lang="fr-FR" dirty="0" smtClean="0"/>
              <a:t>si cela vous est proposé.</a:t>
            </a:r>
          </a:p>
          <a:p>
            <a:r>
              <a:rPr lang="fr-FR" dirty="0" smtClean="0"/>
              <a:t>Cliquez ensuite sur basculer en mode prescripteur. </a:t>
            </a:r>
            <a:endParaRPr lang="fr-FR" dirty="0"/>
          </a:p>
        </p:txBody>
      </p:sp>
      <p:pic>
        <p:nvPicPr>
          <p:cNvPr id="2" name="Image 1"/>
          <p:cNvPicPr>
            <a:picLocks noChangeAspect="1"/>
          </p:cNvPicPr>
          <p:nvPr/>
        </p:nvPicPr>
        <p:blipFill>
          <a:blip r:embed="rId2"/>
          <a:stretch>
            <a:fillRect/>
          </a:stretch>
        </p:blipFill>
        <p:spPr>
          <a:xfrm>
            <a:off x="1475656" y="1268760"/>
            <a:ext cx="6264696" cy="4015233"/>
          </a:xfrm>
          <a:prstGeom prst="rect">
            <a:avLst/>
          </a:prstGeom>
        </p:spPr>
      </p:pic>
    </p:spTree>
    <p:extLst>
      <p:ext uri="{BB962C8B-B14F-4D97-AF65-F5344CB8AC3E}">
        <p14:creationId xmlns:p14="http://schemas.microsoft.com/office/powerpoint/2010/main" val="243764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5594006"/>
            <a:ext cx="8534452" cy="923330"/>
          </a:xfrm>
          <a:prstGeom prst="rect">
            <a:avLst/>
          </a:prstGeom>
          <a:noFill/>
        </p:spPr>
        <p:txBody>
          <a:bodyPr wrap="square" rtlCol="0">
            <a:spAutoFit/>
          </a:bodyPr>
          <a:lstStyle/>
          <a:p>
            <a:r>
              <a:rPr lang="fr-FR" dirty="0" smtClean="0"/>
              <a:t>Fait apparaître toutes vos actions sur lesquelles vous intervenez soit en tant que pilote, soit sur un autre rôle copilote ou partenaire qui sera décrit P6. </a:t>
            </a:r>
          </a:p>
          <a:p>
            <a:r>
              <a:rPr lang="fr-FR" dirty="0" smtClean="0"/>
              <a:t>Il permet aussi de naviguer entre les rôles d’organisateur d’action et de prescripteur. </a:t>
            </a:r>
            <a:endParaRPr lang="fr-FR" dirty="0"/>
          </a:p>
        </p:txBody>
      </p:sp>
      <p:pic>
        <p:nvPicPr>
          <p:cNvPr id="9" name="Image 8"/>
          <p:cNvPicPr>
            <a:picLocks noChangeAspect="1"/>
          </p:cNvPicPr>
          <p:nvPr/>
        </p:nvPicPr>
        <p:blipFill>
          <a:blip r:embed="rId2"/>
          <a:stretch>
            <a:fillRect/>
          </a:stretch>
        </p:blipFill>
        <p:spPr>
          <a:xfrm>
            <a:off x="1159366" y="903073"/>
            <a:ext cx="7328555" cy="4610271"/>
          </a:xfrm>
          <a:prstGeom prst="rect">
            <a:avLst/>
          </a:prstGeom>
        </p:spPr>
      </p:pic>
      <p:sp>
        <p:nvSpPr>
          <p:cNvPr id="10" name="Ellipse 9"/>
          <p:cNvSpPr/>
          <p:nvPr/>
        </p:nvSpPr>
        <p:spPr>
          <a:xfrm>
            <a:off x="3131455" y="2276872"/>
            <a:ext cx="3384376"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p:cNvSpPr>
            <a:spLocks noGrp="1"/>
          </p:cNvSpPr>
          <p:nvPr>
            <p:ph type="title"/>
          </p:nvPr>
        </p:nvSpPr>
        <p:spPr>
          <a:xfrm>
            <a:off x="1430424" y="103191"/>
            <a:ext cx="6786438" cy="703262"/>
          </a:xfrm>
        </p:spPr>
        <p:txBody>
          <a:bodyPr/>
          <a:lstStyle/>
          <a:p>
            <a:pPr algn="ctr"/>
            <a:r>
              <a:rPr lang="fr-FR" dirty="0" smtClean="0"/>
              <a:t>Tableau de Bord ( suite)</a:t>
            </a:r>
            <a:endParaRPr lang="fr-FR" dirty="0"/>
          </a:p>
        </p:txBody>
      </p:sp>
    </p:spTree>
    <p:extLst>
      <p:ext uri="{BB962C8B-B14F-4D97-AF65-F5344CB8AC3E}">
        <p14:creationId xmlns:p14="http://schemas.microsoft.com/office/powerpoint/2010/main" val="369026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dirty="0" smtClean="0"/>
              <a:t>Se connecter par le biais d’une action à partir de l’ Agenda du site du PLIE </a:t>
            </a:r>
            <a:endParaRPr lang="fr-FR" dirty="0"/>
          </a:p>
        </p:txBody>
      </p:sp>
      <p:pic>
        <p:nvPicPr>
          <p:cNvPr id="4" name="Image 3"/>
          <p:cNvPicPr>
            <a:picLocks noChangeAspect="1"/>
          </p:cNvPicPr>
          <p:nvPr/>
        </p:nvPicPr>
        <p:blipFill>
          <a:blip r:embed="rId2"/>
          <a:stretch>
            <a:fillRect/>
          </a:stretch>
        </p:blipFill>
        <p:spPr>
          <a:xfrm>
            <a:off x="827585" y="1340768"/>
            <a:ext cx="5688632" cy="3132284"/>
          </a:xfrm>
          <a:prstGeom prst="rect">
            <a:avLst/>
          </a:prstGeom>
        </p:spPr>
      </p:pic>
      <p:sp>
        <p:nvSpPr>
          <p:cNvPr id="6" name="Ellipse 5"/>
          <p:cNvSpPr/>
          <p:nvPr/>
        </p:nvSpPr>
        <p:spPr>
          <a:xfrm>
            <a:off x="2627784" y="1844824"/>
            <a:ext cx="2016224" cy="22322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95536" y="4869160"/>
            <a:ext cx="3024336" cy="646331"/>
          </a:xfrm>
          <a:prstGeom prst="rect">
            <a:avLst/>
          </a:prstGeom>
          <a:noFill/>
        </p:spPr>
        <p:txBody>
          <a:bodyPr wrap="square" rtlCol="0">
            <a:spAutoFit/>
          </a:bodyPr>
          <a:lstStyle/>
          <a:p>
            <a:r>
              <a:rPr lang="fr-FR" dirty="0" smtClean="0"/>
              <a:t>Cliquer sur l’action qui vous intéresse</a:t>
            </a:r>
            <a:endParaRPr lang="fr-FR" dirty="0"/>
          </a:p>
        </p:txBody>
      </p:sp>
      <p:cxnSp>
        <p:nvCxnSpPr>
          <p:cNvPr id="10" name="Connecteur en angle 9"/>
          <p:cNvCxnSpPr>
            <a:stCxn id="7" idx="3"/>
          </p:cNvCxnSpPr>
          <p:nvPr/>
        </p:nvCxnSpPr>
        <p:spPr>
          <a:xfrm flipV="1">
            <a:off x="3419872" y="4077072"/>
            <a:ext cx="504056" cy="1115254"/>
          </a:xfrm>
          <a:prstGeom prst="bent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0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Se connecter par le biais d’une action</a:t>
            </a:r>
            <a:endParaRPr lang="fr-FR" dirty="0"/>
          </a:p>
        </p:txBody>
      </p:sp>
      <p:pic>
        <p:nvPicPr>
          <p:cNvPr id="2" name="Image 1"/>
          <p:cNvPicPr>
            <a:picLocks noChangeAspect="1"/>
          </p:cNvPicPr>
          <p:nvPr/>
        </p:nvPicPr>
        <p:blipFill>
          <a:blip r:embed="rId2"/>
          <a:stretch>
            <a:fillRect/>
          </a:stretch>
        </p:blipFill>
        <p:spPr>
          <a:xfrm>
            <a:off x="395536" y="1916832"/>
            <a:ext cx="4035050" cy="4752528"/>
          </a:xfrm>
          <a:prstGeom prst="rect">
            <a:avLst/>
          </a:prstGeom>
        </p:spPr>
      </p:pic>
      <p:sp>
        <p:nvSpPr>
          <p:cNvPr id="5" name="Ellipse 4"/>
          <p:cNvSpPr/>
          <p:nvPr/>
        </p:nvSpPr>
        <p:spPr>
          <a:xfrm>
            <a:off x="467544" y="5877272"/>
            <a:ext cx="3168352" cy="21602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644008" y="5661248"/>
            <a:ext cx="4248472" cy="646331"/>
          </a:xfrm>
          <a:prstGeom prst="rect">
            <a:avLst/>
          </a:prstGeom>
          <a:noFill/>
        </p:spPr>
        <p:txBody>
          <a:bodyPr wrap="square" rtlCol="0">
            <a:spAutoFit/>
          </a:bodyPr>
          <a:lstStyle/>
          <a:p>
            <a:r>
              <a:rPr lang="fr-FR" dirty="0" smtClean="0"/>
              <a:t>&gt; Cliquer sur se connecter en tant que prescripteur via </a:t>
            </a:r>
            <a:r>
              <a:rPr lang="fr-FR" dirty="0" err="1" smtClean="0"/>
              <a:t>ProConnect</a:t>
            </a:r>
            <a:endParaRPr lang="fr-FR" dirty="0"/>
          </a:p>
        </p:txBody>
      </p:sp>
      <p:cxnSp>
        <p:nvCxnSpPr>
          <p:cNvPr id="13" name="Connecteur droit avec flèche 12"/>
          <p:cNvCxnSpPr>
            <a:stCxn id="9" idx="1"/>
            <a:endCxn id="5" idx="6"/>
          </p:cNvCxnSpPr>
          <p:nvPr/>
        </p:nvCxnSpPr>
        <p:spPr>
          <a:xfrm flipH="1">
            <a:off x="3635896" y="5984414"/>
            <a:ext cx="1008112" cy="87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6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bg1"/>
                </a:solidFill>
              </a:rPr>
              <a:t>Intercalaire</a:t>
            </a:r>
            <a:r>
              <a:rPr lang="fr-FR" dirty="0" smtClean="0"/>
              <a:t> </a:t>
            </a:r>
            <a:br>
              <a:rPr lang="fr-FR" dirty="0" smtClean="0"/>
            </a:br>
            <a:r>
              <a:rPr lang="fr-FR" dirty="0" smtClean="0"/>
              <a:t>Inscription d’un candidat sur une action</a:t>
            </a:r>
            <a:endParaRPr lang="fr-FR" dirty="0"/>
          </a:p>
        </p:txBody>
      </p:sp>
      <p:sp>
        <p:nvSpPr>
          <p:cNvPr id="9" name="Date Placeholder 3">
            <a:extLst>
              <a:ext uri="{FF2B5EF4-FFF2-40B4-BE49-F238E27FC236}">
                <a16:creationId xmlns:a16="http://schemas.microsoft.com/office/drawing/2014/main" id="{FCFFE88F-FC05-6B4C-B530-BAE07D7D3030}"/>
              </a:ext>
            </a:extLst>
          </p:cNvPr>
          <p:cNvSpPr txBox="1">
            <a:spLocks/>
          </p:cNvSpPr>
          <p:nvPr/>
        </p:nvSpPr>
        <p:spPr>
          <a:xfrm>
            <a:off x="457200" y="6381328"/>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09A2F6-920F-4D49-83A3-927562172B17}" type="datetime1">
              <a:rPr lang="fr-FR" sz="1200" smtClean="0">
                <a:solidFill>
                  <a:schemeClr val="bg1">
                    <a:lumMod val="50000"/>
                  </a:schemeClr>
                </a:solidFill>
              </a:rPr>
              <a:pPr/>
              <a:t>13/02/2026</a:t>
            </a:fld>
            <a:endParaRPr lang="en-US" sz="1200" dirty="0">
              <a:solidFill>
                <a:schemeClr val="bg1">
                  <a:lumMod val="50000"/>
                </a:schemeClr>
              </a:solidFill>
            </a:endParaRPr>
          </a:p>
        </p:txBody>
      </p:sp>
      <p:sp>
        <p:nvSpPr>
          <p:cNvPr id="12" name="Espace réservé du numéro de diapositive 2">
            <a:extLst>
              <a:ext uri="{FF2B5EF4-FFF2-40B4-BE49-F238E27FC236}">
                <a16:creationId xmlns:a16="http://schemas.microsoft.com/office/drawing/2014/main" id="{2122F9D5-9B95-294D-B8BB-B66B2948C77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1D5EA83-93EF-7C47-83E5-EC4E80D28D49}" type="slidenum">
              <a:rPr lang="en-US" smtClean="0"/>
              <a:pPr algn="r"/>
              <a:t>9</a:t>
            </a:fld>
            <a:endParaRPr lang="en-US" dirty="0"/>
          </a:p>
        </p:txBody>
      </p:sp>
      <p:sp>
        <p:nvSpPr>
          <p:cNvPr id="6" name="Espace réservé du numéro de diapositive 5">
            <a:extLst>
              <a:ext uri="{FF2B5EF4-FFF2-40B4-BE49-F238E27FC236}">
                <a16:creationId xmlns:a16="http://schemas.microsoft.com/office/drawing/2014/main" id="{D8D5C57C-914C-C648-80FA-2502AD488041}"/>
              </a:ext>
            </a:extLst>
          </p:cNvPr>
          <p:cNvSpPr>
            <a:spLocks noGrp="1"/>
          </p:cNvSpPr>
          <p:nvPr>
            <p:ph type="sldNum" sz="quarter" idx="12"/>
          </p:nvPr>
        </p:nvSpPr>
        <p:spPr/>
        <p:txBody>
          <a:bodyPr/>
          <a:lstStyle/>
          <a:p>
            <a:fld id="{81D5EA83-93EF-7C47-83E5-EC4E80D28D49}" type="slidenum">
              <a:rPr lang="en-US" smtClean="0"/>
              <a:t>9</a:t>
            </a:fld>
            <a:endParaRPr lang="en-US" dirty="0"/>
          </a:p>
        </p:txBody>
      </p:sp>
      <p:sp>
        <p:nvSpPr>
          <p:cNvPr id="10" name="Titre 1"/>
          <p:cNvSpPr txBox="1">
            <a:spLocks/>
          </p:cNvSpPr>
          <p:nvPr/>
        </p:nvSpPr>
        <p:spPr>
          <a:xfrm>
            <a:off x="3491880" y="1628800"/>
            <a:ext cx="5112568" cy="1961580"/>
          </a:xfrm>
          <a:prstGeom prst="rect">
            <a:avLst/>
          </a:prstGeom>
        </p:spPr>
        <p:txBody>
          <a:bodyPr anchor="b" anchorCtr="0"/>
          <a:lstStyle>
            <a:lvl1pPr algn="ctr" defTabSz="457200" rtl="0" eaLnBrk="1" latinLnBrk="0" hangingPunct="1">
              <a:spcBef>
                <a:spcPct val="0"/>
              </a:spcBef>
              <a:buNone/>
              <a:defRPr sz="3600" b="1" kern="1200" cap="none" baseline="0">
                <a:solidFill>
                  <a:schemeClr val="tx1"/>
                </a:solidFill>
                <a:latin typeface="+mj-lt"/>
                <a:ea typeface="+mj-ea"/>
                <a:cs typeface="+mj-cs"/>
              </a:defRPr>
            </a:lvl1pPr>
          </a:lstStyle>
          <a:p>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60829"/>
            <a:ext cx="3075438" cy="1267971"/>
          </a:xfrm>
          <a:prstGeom prst="rect">
            <a:avLst/>
          </a:prstGeom>
        </p:spPr>
      </p:pic>
    </p:spTree>
    <p:extLst>
      <p:ext uri="{BB962C8B-B14F-4D97-AF65-F5344CB8AC3E}">
        <p14:creationId xmlns:p14="http://schemas.microsoft.com/office/powerpoint/2010/main" val="3136045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4277</TotalTime>
  <Words>1200</Words>
  <Application>Microsoft Office PowerPoint</Application>
  <PresentationFormat>Affichage à l'écran (4:3)</PresentationFormat>
  <Paragraphs>141</Paragraphs>
  <Slides>27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Calibri Light</vt:lpstr>
      <vt:lpstr>Wingdings</vt:lpstr>
      <vt:lpstr>Office Theme</vt:lpstr>
      <vt:lpstr>Page d’accueil</vt:lpstr>
      <vt:lpstr>Intercalaire  Se connecter</vt:lpstr>
      <vt:lpstr>Se connecter par le biais du site emploi.grenoblealpesmetropole.fr</vt:lpstr>
      <vt:lpstr>Se connecter</vt:lpstr>
      <vt:lpstr>Tableau de bord</vt:lpstr>
      <vt:lpstr>Tableau de Bord ( suite)</vt:lpstr>
      <vt:lpstr>Se connecter par le biais d’une action à partir de l’ Agenda du site du PLIE </vt:lpstr>
      <vt:lpstr>Se connecter par le biais d’une action</vt:lpstr>
      <vt:lpstr>Intercalaire  Inscription d’un candidat sur une action</vt:lpstr>
      <vt:lpstr>Inscrire un candidat à une action</vt:lpstr>
      <vt:lpstr>Inscrire un candidat à une action</vt:lpstr>
      <vt:lpstr>Inscrire un candidat à une action</vt:lpstr>
      <vt:lpstr>Inscrire un candidat à une action- Ajouter un prescripteur</vt:lpstr>
      <vt:lpstr>Inscrire un candidat à une action- éligibilité</vt:lpstr>
      <vt:lpstr>Inscrire un candidat à une action- Eligibilité</vt:lpstr>
      <vt:lpstr>Inscrire un candidat à une action- Eligibilité</vt:lpstr>
      <vt:lpstr>Inscrire un candidat à une action- finir l’inscription</vt:lpstr>
      <vt:lpstr>Inscrire un candidat à une action- finir l’inscription</vt:lpstr>
      <vt:lpstr>Inscriptions et suivi de l’action</vt:lpstr>
      <vt:lpstr>Retrouvez les candidats inscrits aux actions du PLIE</vt:lpstr>
      <vt:lpstr>Retrouvez les candidats inscrits aux actions du PLIE</vt:lpstr>
      <vt:lpstr>Etat des inscriptions</vt:lpstr>
      <vt:lpstr>Etat des inscriptions</vt:lpstr>
      <vt:lpstr>Visualiser l’inscription et la modifier</vt:lpstr>
      <vt:lpstr>Visualisation et modification de l’inscription.</vt:lpstr>
      <vt:lpstr>Supprimer une inscription.</vt:lpstr>
      <vt:lpstr>Visualiser les bilans</vt:lpstr>
    </vt:vector>
  </TitlesOfParts>
  <Company>METRO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Philippine Lavoillotte</dc:creator>
  <cp:lastModifiedBy>GAGNIERE-TRAYSSAC SANDRINE</cp:lastModifiedBy>
  <cp:revision>269</cp:revision>
  <dcterms:created xsi:type="dcterms:W3CDTF">2018-08-03T07:42:11Z</dcterms:created>
  <dcterms:modified xsi:type="dcterms:W3CDTF">2026-02-13T14:41:57Z</dcterms:modified>
</cp:coreProperties>
</file>